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0" r:id="rId2"/>
    <p:sldId id="259" r:id="rId3"/>
    <p:sldId id="270" r:id="rId4"/>
    <p:sldId id="271" r:id="rId5"/>
    <p:sldId id="258" r:id="rId6"/>
    <p:sldId id="256" r:id="rId7"/>
    <p:sldId id="257" r:id="rId8"/>
    <p:sldId id="266" r:id="rId9"/>
    <p:sldId id="265" r:id="rId10"/>
    <p:sldId id="267" r:id="rId11"/>
    <p:sldId id="264" r:id="rId12"/>
    <p:sldId id="261" r:id="rId13"/>
    <p:sldId id="269" r:id="rId14"/>
    <p:sldId id="262" r:id="rId15"/>
    <p:sldId id="268" r:id="rId16"/>
    <p:sldId id="272" r:id="rId17"/>
    <p:sldId id="263" r:id="rId18"/>
    <p:sldId id="276" r:id="rId19"/>
    <p:sldId id="273" r:id="rId20"/>
    <p:sldId id="278" r:id="rId21"/>
    <p:sldId id="275" r:id="rId22"/>
    <p:sldId id="277" r:id="rId23"/>
    <p:sldId id="280" r:id="rId24"/>
    <p:sldId id="27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726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6" autoAdjust="0"/>
    <p:restoredTop sz="94718" autoAdjust="0"/>
  </p:normalViewPr>
  <p:slideViewPr>
    <p:cSldViewPr>
      <p:cViewPr varScale="1">
        <p:scale>
          <a:sx n="111" d="100"/>
          <a:sy n="111" d="100"/>
        </p:scale>
        <p:origin x="-161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871EB8-2CF2-41D8-B84C-41584D72D8EE}" type="datetimeFigureOut">
              <a:rPr lang="en-PH" smtClean="0"/>
              <a:t>2/19/2014</a:t>
            </a:fld>
            <a:endParaRPr lang="en-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A8C134-414D-44B0-8591-E1DFC05BEDA4}" type="slidenum">
              <a:rPr lang="en-PH" smtClean="0"/>
              <a:t>‹#›</a:t>
            </a:fld>
            <a:endParaRPr lang="en-PH"/>
          </a:p>
        </p:txBody>
      </p:sp>
    </p:spTree>
    <p:extLst>
      <p:ext uri="{BB962C8B-B14F-4D97-AF65-F5344CB8AC3E}">
        <p14:creationId xmlns:p14="http://schemas.microsoft.com/office/powerpoint/2010/main" val="308151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4" name="Slide Number Placeholder 3"/>
          <p:cNvSpPr>
            <a:spLocks noGrp="1"/>
          </p:cNvSpPr>
          <p:nvPr>
            <p:ph type="sldNum" sz="quarter" idx="10"/>
          </p:nvPr>
        </p:nvSpPr>
        <p:spPr/>
        <p:txBody>
          <a:bodyPr/>
          <a:lstStyle/>
          <a:p>
            <a:fld id="{F9A8C134-414D-44B0-8591-E1DFC05BEDA4}" type="slidenum">
              <a:rPr lang="en-PH" smtClean="0"/>
              <a:t>5</a:t>
            </a:fld>
            <a:endParaRPr lang="en-P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P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PH"/>
          </a:p>
        </p:txBody>
      </p:sp>
      <p:sp>
        <p:nvSpPr>
          <p:cNvPr id="4" name="Date Placeholder 3"/>
          <p:cNvSpPr>
            <a:spLocks noGrp="1"/>
          </p:cNvSpPr>
          <p:nvPr>
            <p:ph type="dt" sz="half" idx="10"/>
          </p:nvPr>
        </p:nvSpPr>
        <p:spPr/>
        <p:txBody>
          <a:bodyPr/>
          <a:lstStyle/>
          <a:p>
            <a:fld id="{DEEA8848-A769-400D-9C3A-1B7359B404F0}" type="datetimeFigureOut">
              <a:rPr lang="en-PH" smtClean="0"/>
              <a:t>2/19/2014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DEEA8848-A769-400D-9C3A-1B7359B404F0}" type="datetimeFigureOut">
              <a:rPr lang="en-PH" smtClean="0"/>
              <a:t>2/19/2014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P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DEEA8848-A769-400D-9C3A-1B7359B404F0}" type="datetimeFigureOut">
              <a:rPr lang="en-PH" smtClean="0"/>
              <a:t>2/19/2014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DEEA8848-A769-400D-9C3A-1B7359B404F0}" type="datetimeFigureOut">
              <a:rPr lang="en-PH" smtClean="0"/>
              <a:t>2/19/2014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P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EA8848-A769-400D-9C3A-1B7359B404F0}" type="datetimeFigureOut">
              <a:rPr lang="en-PH" smtClean="0"/>
              <a:t>2/19/2014</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Date Placeholder 4"/>
          <p:cNvSpPr>
            <a:spLocks noGrp="1"/>
          </p:cNvSpPr>
          <p:nvPr>
            <p:ph type="dt" sz="half" idx="10"/>
          </p:nvPr>
        </p:nvSpPr>
        <p:spPr/>
        <p:txBody>
          <a:bodyPr/>
          <a:lstStyle/>
          <a:p>
            <a:fld id="{DEEA8848-A769-400D-9C3A-1B7359B404F0}" type="datetimeFigureOut">
              <a:rPr lang="en-PH" smtClean="0"/>
              <a:t>2/19/2014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P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Date Placeholder 6"/>
          <p:cNvSpPr>
            <a:spLocks noGrp="1"/>
          </p:cNvSpPr>
          <p:nvPr>
            <p:ph type="dt" sz="half" idx="10"/>
          </p:nvPr>
        </p:nvSpPr>
        <p:spPr/>
        <p:txBody>
          <a:bodyPr/>
          <a:lstStyle/>
          <a:p>
            <a:fld id="{DEEA8848-A769-400D-9C3A-1B7359B404F0}" type="datetimeFigureOut">
              <a:rPr lang="en-PH" smtClean="0"/>
              <a:t>2/19/2014</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Date Placeholder 2"/>
          <p:cNvSpPr>
            <a:spLocks noGrp="1"/>
          </p:cNvSpPr>
          <p:nvPr>
            <p:ph type="dt" sz="half" idx="10"/>
          </p:nvPr>
        </p:nvSpPr>
        <p:spPr/>
        <p:txBody>
          <a:bodyPr/>
          <a:lstStyle/>
          <a:p>
            <a:fld id="{DEEA8848-A769-400D-9C3A-1B7359B404F0}" type="datetimeFigureOut">
              <a:rPr lang="en-PH" smtClean="0"/>
              <a:t>2/19/2014</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EA8848-A769-400D-9C3A-1B7359B404F0}" type="datetimeFigureOut">
              <a:rPr lang="en-PH" smtClean="0"/>
              <a:t>2/19/2014</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P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EA8848-A769-400D-9C3A-1B7359B404F0}" type="datetimeFigureOut">
              <a:rPr lang="en-PH" smtClean="0"/>
              <a:t>2/19/2014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P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P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EA8848-A769-400D-9C3A-1B7359B404F0}" type="datetimeFigureOut">
              <a:rPr lang="en-PH" smtClean="0"/>
              <a:t>2/19/2014</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EB636AB7-D3EC-4F20-81E4-FB080BBE779A}" type="slidenum">
              <a:rPr lang="en-PH" smtClean="0"/>
              <a:t>‹#›</a:t>
            </a:fld>
            <a:endParaRPr lang="en-P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P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EA8848-A769-400D-9C3A-1B7359B404F0}" type="datetimeFigureOut">
              <a:rPr lang="en-PH" smtClean="0"/>
              <a:t>2/19/2014</a:t>
            </a:fld>
            <a:endParaRPr lang="en-P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P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636AB7-D3EC-4F20-81E4-FB080BBE779A}" type="slidenum">
              <a:rPr lang="en-PH" smtClean="0"/>
              <a:t>‹#›</a:t>
            </a:fld>
            <a:endParaRPr lang="en-P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dirty="0"/>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6" name="Rectangle 5"/>
          <p:cNvSpPr/>
          <p:nvPr/>
        </p:nvSpPr>
        <p:spPr>
          <a:xfrm>
            <a:off x="-609600" y="1371600"/>
            <a:ext cx="9753600" cy="2123658"/>
          </a:xfrm>
          <a:prstGeom prst="rect">
            <a:avLst/>
          </a:prstGeom>
        </p:spPr>
        <p:txBody>
          <a:bodyPr wrap="square">
            <a:spAutoFit/>
          </a:bodyPr>
          <a:lstStyle/>
          <a:p>
            <a:pPr algn="ctr"/>
            <a:endParaRPr lang="en-US" sz="6600" b="1" dirty="0" smtClean="0">
              <a:latin typeface="Segoe Script" pitchFamily="34" charset="0"/>
            </a:endParaRPr>
          </a:p>
          <a:p>
            <a:pPr algn="ctr"/>
            <a:r>
              <a:rPr lang="en-US" sz="6600" b="1" dirty="0">
                <a:latin typeface="Segoe Script" pitchFamily="34" charset="0"/>
              </a:rPr>
              <a:t> </a:t>
            </a:r>
            <a:r>
              <a:rPr lang="en-US" sz="6600" b="1" dirty="0" smtClean="0">
                <a:latin typeface="Segoe Script" pitchFamily="34" charset="0"/>
              </a:rPr>
              <a:t>Literary Theory</a:t>
            </a:r>
            <a:endParaRPr lang="en-PH" sz="6600" b="1" dirty="0">
              <a:latin typeface="Segoe Scrip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dirty="0"/>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5" name="Rectangle 4"/>
          <p:cNvSpPr/>
          <p:nvPr/>
        </p:nvSpPr>
        <p:spPr>
          <a:xfrm>
            <a:off x="0" y="1066800"/>
            <a:ext cx="8839200" cy="6370975"/>
          </a:xfrm>
          <a:prstGeom prst="rect">
            <a:avLst/>
          </a:prstGeom>
        </p:spPr>
        <p:txBody>
          <a:bodyPr wrap="square">
            <a:spAutoFit/>
          </a:bodyPr>
          <a:lstStyle/>
          <a:p>
            <a:pPr marL="520700">
              <a:buFont typeface="Wingdings" pitchFamily="2" charset="2"/>
              <a:buChar char="Ø"/>
            </a:pPr>
            <a:r>
              <a:rPr lang="en-US" sz="3200" dirty="0" smtClean="0">
                <a:latin typeface="Comic Sans MS" pitchFamily="66" charset="0"/>
              </a:rPr>
              <a:t> </a:t>
            </a:r>
            <a:r>
              <a:rPr lang="en-US" sz="3400" b="1" dirty="0" smtClean="0">
                <a:latin typeface="Comic Sans MS" pitchFamily="66" charset="0"/>
              </a:rPr>
              <a:t>An archetype is a generic idealized model of a person, object, or concept from which similar instances are derived, copied, patterned, or emulated.</a:t>
            </a:r>
          </a:p>
          <a:p>
            <a:pPr marL="520700"/>
            <a:r>
              <a:rPr lang="en-US" sz="3400" b="1" dirty="0" smtClean="0">
                <a:latin typeface="Comic Sans MS" pitchFamily="66" charset="0"/>
              </a:rPr>
              <a:t> </a:t>
            </a:r>
          </a:p>
          <a:p>
            <a:pPr marL="520700">
              <a:buFont typeface="Wingdings" pitchFamily="2" charset="2"/>
              <a:buChar char="Ø"/>
            </a:pPr>
            <a:r>
              <a:rPr lang="en-US" sz="3400" b="1" dirty="0" smtClean="0">
                <a:latin typeface="Comic Sans MS" pitchFamily="66" charset="0"/>
              </a:rPr>
              <a:t> In psychology, an archetype is a model of a person, personality, or behavior. This article is about personality archetypes, as described in literature analysis and the study of the psyche.</a:t>
            </a:r>
            <a:endParaRPr lang="en-US" sz="3400" b="1" dirty="0">
              <a:latin typeface="Comic Sans MS" pitchFamily="66" charset="0"/>
            </a:endParaRPr>
          </a:p>
        </p:txBody>
      </p:sp>
      <p:sp>
        <p:nvSpPr>
          <p:cNvPr id="6" name="TextBox 5"/>
          <p:cNvSpPr txBox="1"/>
          <p:nvPr/>
        </p:nvSpPr>
        <p:spPr>
          <a:xfrm>
            <a:off x="1295400" y="228600"/>
            <a:ext cx="6019800" cy="1015663"/>
          </a:xfrm>
          <a:prstGeom prst="rect">
            <a:avLst/>
          </a:prstGeom>
          <a:noFill/>
        </p:spPr>
        <p:txBody>
          <a:bodyPr wrap="square" rtlCol="0">
            <a:spAutoFit/>
          </a:bodyPr>
          <a:lstStyle/>
          <a:p>
            <a:pPr algn="ctr"/>
            <a:r>
              <a:rPr lang="en-PH" sz="6000" b="1" dirty="0" smtClean="0">
                <a:latin typeface="Segoe Script" pitchFamily="34" charset="0"/>
              </a:rPr>
              <a:t>Archetype</a:t>
            </a:r>
            <a:endParaRPr lang="en-PH" sz="6000" b="1" dirty="0">
              <a:latin typeface="Segoe Script"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5" name="Rectangle 4"/>
          <p:cNvSpPr/>
          <p:nvPr/>
        </p:nvSpPr>
        <p:spPr>
          <a:xfrm>
            <a:off x="0" y="1219200"/>
            <a:ext cx="9144000" cy="3970318"/>
          </a:xfrm>
          <a:prstGeom prst="rect">
            <a:avLst/>
          </a:prstGeom>
        </p:spPr>
        <p:txBody>
          <a:bodyPr wrap="square">
            <a:spAutoFit/>
          </a:bodyPr>
          <a:lstStyle/>
          <a:p>
            <a:pPr algn="just">
              <a:buFont typeface="Wingdings" pitchFamily="2" charset="2"/>
              <a:buChar char="Ø"/>
            </a:pPr>
            <a:r>
              <a:rPr lang="en-US" sz="3600" b="1" dirty="0">
                <a:latin typeface="Comic Sans MS" pitchFamily="66" charset="0"/>
              </a:rPr>
              <a:t> </a:t>
            </a:r>
            <a:r>
              <a:rPr lang="en-US" sz="3600" b="1" dirty="0" smtClean="0">
                <a:latin typeface="Comic Sans MS" pitchFamily="66" charset="0"/>
              </a:rPr>
              <a:t>Archetypal criticism is an attempt to bring psychological analysis and reflection to bear upon the imaginative experience communicated by literature, and to examine those forms or patterns in which the universal forces of human nature find objectification.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5" name="Rectangle 4"/>
          <p:cNvSpPr/>
          <p:nvPr/>
        </p:nvSpPr>
        <p:spPr>
          <a:xfrm>
            <a:off x="0" y="609600"/>
            <a:ext cx="9144000" cy="6006310"/>
          </a:xfrm>
          <a:prstGeom prst="rect">
            <a:avLst/>
          </a:prstGeom>
        </p:spPr>
        <p:txBody>
          <a:bodyPr wrap="square">
            <a:spAutoFit/>
          </a:bodyPr>
          <a:lstStyle/>
          <a:p>
            <a:pPr algn="just">
              <a:lnSpc>
                <a:spcPct val="80000"/>
              </a:lnSpc>
              <a:buFont typeface="Wingdings" pitchFamily="2" charset="2"/>
              <a:buChar char="Ø"/>
            </a:pPr>
            <a:r>
              <a:rPr lang="en-US" sz="3600" b="1" dirty="0" smtClean="0">
                <a:latin typeface="Comic Sans MS" pitchFamily="66" charset="0"/>
              </a:rPr>
              <a:t>Archetypal images and story patterns can encourage readers to participate in basic beliefs, fears, and anxieties of their age. These archetypes constitute the clearness of the text but also tap into a level of desires and anxieties of people.</a:t>
            </a:r>
          </a:p>
          <a:p>
            <a:pPr algn="just">
              <a:lnSpc>
                <a:spcPct val="80000"/>
              </a:lnSpc>
            </a:pPr>
            <a:endParaRPr lang="en-US" sz="3600" b="1" dirty="0" smtClean="0">
              <a:latin typeface="Comic Sans MS" pitchFamily="66" charset="0"/>
            </a:endParaRPr>
          </a:p>
          <a:p>
            <a:pPr algn="just">
              <a:lnSpc>
                <a:spcPct val="80000"/>
              </a:lnSpc>
              <a:buFont typeface="Wingdings" pitchFamily="2" charset="2"/>
              <a:buChar char="Ø"/>
            </a:pPr>
            <a:r>
              <a:rPr lang="en-US" sz="3600" b="1" dirty="0" smtClean="0">
                <a:latin typeface="Comic Sans MS" pitchFamily="66" charset="0"/>
              </a:rPr>
              <a:t>Archetypal criticism helps in the deepening of events into experiences. It provides a universalistic approach to literature. It works well with works that are highly symbolic</a:t>
            </a:r>
            <a:endParaRPr lang="en-PH" sz="3600" b="1" dirty="0">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609600" y="-228600"/>
            <a:ext cx="9753600" cy="7315200"/>
          </a:xfrm>
          <a:prstGeom prst="rect">
            <a:avLst/>
          </a:prstGeom>
          <a:noFill/>
        </p:spPr>
      </p:pic>
      <p:sp>
        <p:nvSpPr>
          <p:cNvPr id="5" name="Rectangle 4"/>
          <p:cNvSpPr/>
          <p:nvPr/>
        </p:nvSpPr>
        <p:spPr>
          <a:xfrm>
            <a:off x="457200" y="381000"/>
            <a:ext cx="3657600" cy="769441"/>
          </a:xfrm>
          <a:prstGeom prst="rect">
            <a:avLst/>
          </a:prstGeom>
        </p:spPr>
        <p:txBody>
          <a:bodyPr wrap="square">
            <a:spAutoFit/>
          </a:bodyPr>
          <a:lstStyle/>
          <a:p>
            <a:r>
              <a:rPr lang="en-US" sz="4400" b="1" dirty="0" smtClean="0">
                <a:solidFill>
                  <a:srgbClr val="FF0000"/>
                </a:solidFill>
                <a:latin typeface="Segoe Script" pitchFamily="34" charset="0"/>
              </a:rPr>
              <a:t>Proponents</a:t>
            </a:r>
            <a:endParaRPr lang="en-PH" sz="4400" b="1" dirty="0">
              <a:solidFill>
                <a:srgbClr val="FF0000"/>
              </a:solidFill>
              <a:latin typeface="Segoe Script" pitchFamily="34" charset="0"/>
            </a:endParaRPr>
          </a:p>
        </p:txBody>
      </p:sp>
      <p:pic>
        <p:nvPicPr>
          <p:cNvPr id="6" name="Picture 4" descr="jung03"/>
          <p:cNvPicPr>
            <a:picLocks noChangeAspect="1" noChangeArrowheads="1"/>
          </p:cNvPicPr>
          <p:nvPr/>
        </p:nvPicPr>
        <p:blipFill>
          <a:blip r:embed="rId3" cstate="print"/>
          <a:srcRect/>
          <a:stretch>
            <a:fillRect/>
          </a:stretch>
        </p:blipFill>
        <p:spPr bwMode="auto">
          <a:xfrm>
            <a:off x="381000" y="2743200"/>
            <a:ext cx="2336800" cy="3111500"/>
          </a:xfrm>
          <a:prstGeom prst="rect">
            <a:avLst/>
          </a:prstGeom>
          <a:noFill/>
          <a:ln w="9525">
            <a:noFill/>
            <a:miter lim="800000"/>
            <a:headEnd/>
            <a:tailEnd/>
          </a:ln>
        </p:spPr>
      </p:pic>
      <p:sp>
        <p:nvSpPr>
          <p:cNvPr id="7" name="Rectangle 6"/>
          <p:cNvSpPr/>
          <p:nvPr/>
        </p:nvSpPr>
        <p:spPr>
          <a:xfrm>
            <a:off x="3124200" y="1143000"/>
            <a:ext cx="6019800" cy="5016758"/>
          </a:xfrm>
          <a:prstGeom prst="rect">
            <a:avLst/>
          </a:prstGeom>
        </p:spPr>
        <p:txBody>
          <a:bodyPr wrap="square">
            <a:spAutoFit/>
          </a:bodyPr>
          <a:lstStyle/>
          <a:p>
            <a:r>
              <a:rPr lang="en-US" sz="3200" dirty="0" smtClean="0">
                <a:latin typeface="Comic Sans MS" pitchFamily="66" charset="0"/>
              </a:rPr>
              <a:t>	</a:t>
            </a:r>
            <a:r>
              <a:rPr lang="en-US" sz="3200" b="1" dirty="0" smtClean="0">
                <a:latin typeface="Comic Sans MS" pitchFamily="66" charset="0"/>
              </a:rPr>
              <a:t>Jung  addresses the relevance of archetypal theory in literature and the arts most clearly in The Spirit in Man, Art, and Literature (1966) which contains two significant essays on literature and poetry (first published 1922 and 1930).</a:t>
            </a:r>
          </a:p>
        </p:txBody>
      </p:sp>
      <p:sp>
        <p:nvSpPr>
          <p:cNvPr id="8" name="Rectangle 7"/>
          <p:cNvSpPr/>
          <p:nvPr/>
        </p:nvSpPr>
        <p:spPr>
          <a:xfrm flipH="1">
            <a:off x="-2" y="1752600"/>
            <a:ext cx="2971799" cy="707886"/>
          </a:xfrm>
          <a:prstGeom prst="rect">
            <a:avLst/>
          </a:prstGeom>
        </p:spPr>
        <p:txBody>
          <a:bodyPr wrap="square">
            <a:spAutoFit/>
          </a:bodyPr>
          <a:lstStyle/>
          <a:p>
            <a:pPr algn="ctr"/>
            <a:r>
              <a:rPr lang="en-US" sz="4000" b="1" dirty="0" smtClean="0">
                <a:latin typeface="Comic Sans MS" pitchFamily="66" charset="0"/>
              </a:rPr>
              <a:t>Carl Jung</a:t>
            </a:r>
            <a:endParaRPr lang="en-US" sz="4000" dirty="0" smtClean="0">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7" name="Rectangle 6"/>
          <p:cNvSpPr/>
          <p:nvPr/>
        </p:nvSpPr>
        <p:spPr>
          <a:xfrm>
            <a:off x="304800" y="914400"/>
            <a:ext cx="8839200" cy="3354765"/>
          </a:xfrm>
          <a:prstGeom prst="rect">
            <a:avLst/>
          </a:prstGeom>
        </p:spPr>
        <p:txBody>
          <a:bodyPr wrap="square">
            <a:spAutoFit/>
          </a:bodyPr>
          <a:lstStyle/>
          <a:p>
            <a:r>
              <a:rPr lang="en-US" sz="3200" dirty="0" smtClean="0">
                <a:latin typeface="Comic Sans MS" pitchFamily="66" charset="0"/>
              </a:rPr>
              <a:t>	</a:t>
            </a:r>
            <a:r>
              <a:rPr lang="en-US" sz="3600" b="1" dirty="0" smtClean="0">
                <a:latin typeface="Comic Sans MS" pitchFamily="66" charset="0"/>
              </a:rPr>
              <a:t>In Jung’s archetypal theory, the unconscious mind plays a profound role, and it has a purpose, which is to assist individuals in maintaining a balanced psychological state.</a:t>
            </a:r>
            <a:endParaRPr lang="en-US" sz="3200" b="1" dirty="0" smtClean="0">
              <a:latin typeface="Comic Sans MS" pitchFamily="66" charset="0"/>
            </a:endParaRPr>
          </a:p>
          <a:p>
            <a:endParaRPr lang="en-US" sz="3200" b="1" dirty="0" smtClean="0">
              <a:latin typeface="Comic Sans MS"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5" name="Rectangle 4"/>
          <p:cNvSpPr/>
          <p:nvPr/>
        </p:nvSpPr>
        <p:spPr>
          <a:xfrm>
            <a:off x="1143000" y="609601"/>
            <a:ext cx="6934200" cy="646331"/>
          </a:xfrm>
          <a:prstGeom prst="rect">
            <a:avLst/>
          </a:prstGeom>
        </p:spPr>
        <p:txBody>
          <a:bodyPr wrap="square">
            <a:spAutoFit/>
          </a:bodyPr>
          <a:lstStyle/>
          <a:p>
            <a:r>
              <a:rPr lang="en-US" sz="3600" b="1" dirty="0" smtClean="0">
                <a:latin typeface="Comic Sans MS" pitchFamily="66" charset="0"/>
              </a:rPr>
              <a:t>Northrop Frye (1912-1991)</a:t>
            </a:r>
            <a:endParaRPr lang="en-PH" sz="3600" b="1" dirty="0">
              <a:latin typeface="Comic Sans MS" pitchFamily="66" charset="0"/>
            </a:endParaRPr>
          </a:p>
        </p:txBody>
      </p:sp>
      <p:sp>
        <p:nvSpPr>
          <p:cNvPr id="6" name="Rectangle 5"/>
          <p:cNvSpPr/>
          <p:nvPr/>
        </p:nvSpPr>
        <p:spPr>
          <a:xfrm>
            <a:off x="3733800" y="1219200"/>
            <a:ext cx="5410200" cy="5607689"/>
          </a:xfrm>
          <a:prstGeom prst="rect">
            <a:avLst/>
          </a:prstGeom>
        </p:spPr>
        <p:txBody>
          <a:bodyPr wrap="square">
            <a:spAutoFit/>
          </a:bodyPr>
          <a:lstStyle/>
          <a:p>
            <a:pPr algn="just">
              <a:lnSpc>
                <a:spcPct val="80000"/>
              </a:lnSpc>
            </a:pPr>
            <a:r>
              <a:rPr lang="en-US" sz="2800" dirty="0" smtClean="0">
                <a:latin typeface="Comic Sans MS" pitchFamily="66" charset="0"/>
              </a:rPr>
              <a:t>Canadian literary critic, best known as a major proponent of archetypal criticism. </a:t>
            </a:r>
          </a:p>
          <a:p>
            <a:pPr algn="just">
              <a:lnSpc>
                <a:spcPct val="80000"/>
              </a:lnSpc>
            </a:pPr>
            <a:endParaRPr lang="en-US" sz="2800" dirty="0" smtClean="0">
              <a:latin typeface="Comic Sans MS" pitchFamily="66" charset="0"/>
            </a:endParaRPr>
          </a:p>
          <a:p>
            <a:pPr algn="just">
              <a:lnSpc>
                <a:spcPct val="80000"/>
              </a:lnSpc>
            </a:pPr>
            <a:r>
              <a:rPr lang="en-US" sz="2800" dirty="0" smtClean="0">
                <a:latin typeface="Comic Sans MS" pitchFamily="66" charset="0"/>
              </a:rPr>
              <a:t>		In this branch of literary criticism, literature and other art forms are seen as manifestations of universal myths and archetypes. Frye’s most important work, Anatomy of Criticism (1957), introduced archetypal criticism, identifying and discussing basic archetypal patterns as found in myths, literary genres, and the reader’s imagination.</a:t>
            </a:r>
          </a:p>
        </p:txBody>
      </p:sp>
      <p:pic>
        <p:nvPicPr>
          <p:cNvPr id="7" name="Picture 4" descr="northropfrye02"/>
          <p:cNvPicPr>
            <a:picLocks noChangeAspect="1" noChangeArrowheads="1"/>
          </p:cNvPicPr>
          <p:nvPr/>
        </p:nvPicPr>
        <p:blipFill>
          <a:blip r:embed="rId3" cstate="print"/>
          <a:srcRect/>
          <a:stretch>
            <a:fillRect/>
          </a:stretch>
        </p:blipFill>
        <p:spPr bwMode="auto">
          <a:xfrm>
            <a:off x="685800" y="2133600"/>
            <a:ext cx="28321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5" name="Picture 2" descr="C:\Users\Laurence Javier Sr\Downloads\gview (4).png"/>
          <p:cNvPicPr>
            <a:picLocks noChangeAspect="1" noChangeArrowheads="1"/>
          </p:cNvPicPr>
          <p:nvPr/>
        </p:nvPicPr>
        <p:blipFill>
          <a:blip r:embed="rId3" cstate="print"/>
          <a:srcRect/>
          <a:stretch>
            <a:fillRect/>
          </a:stretch>
        </p:blipFill>
        <p:spPr bwMode="auto">
          <a:xfrm>
            <a:off x="0" y="0"/>
            <a:ext cx="9144000" cy="6863617"/>
          </a:xfrm>
          <a:prstGeom prst="rect">
            <a:avLst/>
          </a:prstGeom>
          <a:noFill/>
        </p:spPr>
      </p:pic>
      <p:sp>
        <p:nvSpPr>
          <p:cNvPr id="6" name="TextBox 5"/>
          <p:cNvSpPr txBox="1"/>
          <p:nvPr/>
        </p:nvSpPr>
        <p:spPr>
          <a:xfrm>
            <a:off x="533400" y="685800"/>
            <a:ext cx="2819400" cy="646331"/>
          </a:xfrm>
          <a:prstGeom prst="rect">
            <a:avLst/>
          </a:prstGeom>
          <a:solidFill>
            <a:schemeClr val="bg2">
              <a:lumMod val="90000"/>
            </a:schemeClr>
          </a:solidFill>
        </p:spPr>
        <p:txBody>
          <a:bodyPr wrap="square" rtlCol="0">
            <a:spAutoFit/>
          </a:bodyPr>
          <a:lstStyle/>
          <a:p>
            <a:r>
              <a:rPr lang="en-PH" sz="3600" b="1" dirty="0" smtClean="0">
                <a:solidFill>
                  <a:srgbClr val="9726AA"/>
                </a:solidFill>
              </a:rPr>
              <a:t>A. Images</a:t>
            </a:r>
            <a:endParaRPr lang="en-PH" sz="3600" b="1" dirty="0">
              <a:solidFill>
                <a:srgbClr val="9726AA"/>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5" name="Picture 2" descr="C:\Users\Laurence Javier Sr\Downloads\gview (5).png"/>
          <p:cNvPicPr>
            <a:picLocks noChangeAspect="1" noChangeArrowheads="1"/>
          </p:cNvPicPr>
          <p:nvPr/>
        </p:nvPicPr>
        <p:blipFill>
          <a:blip r:embed="rId3" cstate="print"/>
          <a:srcRect/>
          <a:stretch>
            <a:fillRect/>
          </a:stretch>
        </p:blipFill>
        <p:spPr bwMode="auto">
          <a:xfrm>
            <a:off x="0" y="0"/>
            <a:ext cx="9144000" cy="686361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5" name="Picture 2" descr="C:\Users\Laurence Javier Sr\Downloads\gview (6).png"/>
          <p:cNvPicPr>
            <a:picLocks noChangeAspect="1" noChangeArrowheads="1"/>
          </p:cNvPicPr>
          <p:nvPr/>
        </p:nvPicPr>
        <p:blipFill>
          <a:blip r:embed="rId3" cstate="print"/>
          <a:srcRect/>
          <a:stretch>
            <a:fillRect/>
          </a:stretch>
        </p:blipFill>
        <p:spPr bwMode="auto">
          <a:xfrm>
            <a:off x="0" y="0"/>
            <a:ext cx="9144000" cy="686361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5" name="Picture 2" descr="C:\Users\Laurence Javier Sr\Downloads\gview (7).png"/>
          <p:cNvPicPr>
            <a:picLocks noChangeAspect="1" noChangeArrowheads="1"/>
          </p:cNvPicPr>
          <p:nvPr/>
        </p:nvPicPr>
        <p:blipFill>
          <a:blip r:embed="rId3" cstate="print"/>
          <a:srcRect/>
          <a:stretch>
            <a:fillRect/>
          </a:stretch>
        </p:blipFill>
        <p:spPr bwMode="auto">
          <a:xfrm>
            <a:off x="-1" y="0"/>
            <a:ext cx="9136517"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dirty="0"/>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609600" y="-228600"/>
            <a:ext cx="9753600" cy="7315200"/>
          </a:xfrm>
          <a:prstGeom prst="rect">
            <a:avLst/>
          </a:prstGeom>
          <a:noFill/>
        </p:spPr>
      </p:pic>
      <p:sp>
        <p:nvSpPr>
          <p:cNvPr id="6" name="Text Box 4"/>
          <p:cNvSpPr txBox="1">
            <a:spLocks noChangeArrowheads="1"/>
          </p:cNvSpPr>
          <p:nvPr/>
        </p:nvSpPr>
        <p:spPr bwMode="auto">
          <a:xfrm>
            <a:off x="0" y="457200"/>
            <a:ext cx="8991600" cy="769441"/>
          </a:xfrm>
          <a:prstGeom prst="rect">
            <a:avLst/>
          </a:prstGeom>
          <a:solidFill>
            <a:schemeClr val="bg2"/>
          </a:solidFill>
          <a:ln w="9525">
            <a:noFill/>
            <a:miter lim="800000"/>
            <a:headEnd/>
            <a:tailEnd/>
          </a:ln>
          <a:effectLst/>
        </p:spPr>
        <p:txBody>
          <a:bodyPr wrap="square">
            <a:spAutoFit/>
          </a:bodyPr>
          <a:lstStyle/>
          <a:p>
            <a:pPr algn="ctr">
              <a:spcBef>
                <a:spcPct val="50000"/>
              </a:spcBef>
            </a:pPr>
            <a:r>
              <a:rPr lang="en-US" sz="4400" b="1" dirty="0">
                <a:latin typeface="Comic Sans MS" pitchFamily="66" charset="0"/>
              </a:rPr>
              <a:t>Three Perspectives</a:t>
            </a:r>
          </a:p>
        </p:txBody>
      </p:sp>
      <p:sp>
        <p:nvSpPr>
          <p:cNvPr id="7" name="Rectangle 3"/>
          <p:cNvSpPr txBox="1">
            <a:spLocks noChangeArrowheads="1"/>
          </p:cNvSpPr>
          <p:nvPr/>
        </p:nvSpPr>
        <p:spPr>
          <a:xfrm>
            <a:off x="533400" y="1676400"/>
            <a:ext cx="2743200" cy="3733800"/>
          </a:xfrm>
          <a:prstGeom prst="rect">
            <a:avLst/>
          </a:prstGeom>
        </p:spPr>
        <p:txBody>
          <a:bodyPr vert="horz" lIns="91440" tIns="45720" rIns="91440" bIns="45720" rtlCol="0">
            <a:normAutofit/>
          </a:bodyPr>
          <a:lstStyle/>
          <a:p>
            <a:pPr marL="234950" marR="0" lvl="0" indent="-182563" algn="ctr" defTabSz="914400" rtl="0" eaLnBrk="1" fontAlgn="auto" latinLnBrk="0" hangingPunct="1">
              <a:lnSpc>
                <a:spcPct val="100000"/>
              </a:lnSpc>
              <a:spcBef>
                <a:spcPct val="75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rgbClr val="FF0000"/>
                </a:solidFill>
                <a:effectLst/>
                <a:uLnTx/>
                <a:uFillTx/>
                <a:latin typeface="+mn-lt"/>
                <a:ea typeface="+mn-ea"/>
                <a:cs typeface="+mn-cs"/>
              </a:rPr>
              <a:t> THE AUTHOR</a:t>
            </a:r>
          </a:p>
        </p:txBody>
      </p:sp>
      <p:pic>
        <p:nvPicPr>
          <p:cNvPr id="8" name="Picture 7"/>
          <p:cNvPicPr>
            <a:picLocks noChangeAspect="1" noChangeArrowheads="1"/>
          </p:cNvPicPr>
          <p:nvPr/>
        </p:nvPicPr>
        <p:blipFill>
          <a:blip r:embed="rId3" cstate="print"/>
          <a:srcRect/>
          <a:stretch>
            <a:fillRect/>
          </a:stretch>
        </p:blipFill>
        <p:spPr bwMode="auto">
          <a:xfrm>
            <a:off x="914400" y="2438400"/>
            <a:ext cx="2114550" cy="2686050"/>
          </a:xfrm>
          <a:prstGeom prst="rect">
            <a:avLst/>
          </a:prstGeom>
          <a:noFill/>
          <a:ln w="9525">
            <a:noFill/>
            <a:miter lim="800000"/>
            <a:headEnd/>
            <a:tailEnd/>
          </a:ln>
          <a:effectLst/>
        </p:spPr>
      </p:pic>
      <p:sp>
        <p:nvSpPr>
          <p:cNvPr id="9" name="Rectangle 5"/>
          <p:cNvSpPr>
            <a:spLocks noChangeArrowheads="1"/>
          </p:cNvSpPr>
          <p:nvPr/>
        </p:nvSpPr>
        <p:spPr bwMode="auto">
          <a:xfrm>
            <a:off x="3276600" y="1676400"/>
            <a:ext cx="2286000" cy="3505200"/>
          </a:xfrm>
          <a:prstGeom prst="rect">
            <a:avLst/>
          </a:prstGeom>
          <a:noFill/>
          <a:ln w="9525">
            <a:noFill/>
            <a:miter lim="800000"/>
            <a:headEnd/>
            <a:tailEnd/>
          </a:ln>
          <a:effectLst/>
        </p:spPr>
        <p:txBody>
          <a:bodyPr/>
          <a:lstStyle/>
          <a:p>
            <a:pPr marL="234950" algn="ctr">
              <a:spcBef>
                <a:spcPct val="75000"/>
              </a:spcBef>
              <a:buClr>
                <a:schemeClr val="bg2"/>
              </a:buClr>
              <a:buSzPct val="50000"/>
            </a:pPr>
            <a:endParaRPr lang="en-US" sz="3200"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5" name="Picture 2" descr="C:\Users\Laurence Javier Sr\Downloads\gview (8).png"/>
          <p:cNvPicPr>
            <a:picLocks noChangeAspect="1" noChangeArrowheads="1"/>
          </p:cNvPicPr>
          <p:nvPr/>
        </p:nvPicPr>
        <p:blipFill>
          <a:blip r:embed="rId3" cstate="print"/>
          <a:srcRect/>
          <a:stretch>
            <a:fillRect/>
          </a:stretch>
        </p:blipFill>
        <p:spPr bwMode="auto">
          <a:xfrm>
            <a:off x="0" y="0"/>
            <a:ext cx="9136516" cy="6858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5" name="Picture 2" descr="C:\Users\Laurence Javier Sr\Downloads\gview (9).png"/>
          <p:cNvPicPr>
            <a:picLocks noChangeAspect="1" noChangeArrowheads="1"/>
          </p:cNvPicPr>
          <p:nvPr/>
        </p:nvPicPr>
        <p:blipFill>
          <a:blip r:embed="rId3" cstate="print"/>
          <a:srcRect/>
          <a:stretch>
            <a:fillRect/>
          </a:stretch>
        </p:blipFill>
        <p:spPr bwMode="auto">
          <a:xfrm>
            <a:off x="0" y="0"/>
            <a:ext cx="9136516" cy="6858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5" name="Picture 2" descr="C:\Users\Laurence Javier Sr\Downloads\gview (10).png"/>
          <p:cNvPicPr>
            <a:picLocks noChangeAspect="1" noChangeArrowheads="1"/>
          </p:cNvPicPr>
          <p:nvPr/>
        </p:nvPicPr>
        <p:blipFill>
          <a:blip r:embed="rId3" cstate="print"/>
          <a:srcRect/>
          <a:stretch>
            <a:fillRect/>
          </a:stretch>
        </p:blipFill>
        <p:spPr bwMode="auto">
          <a:xfrm>
            <a:off x="0" y="0"/>
            <a:ext cx="9144000" cy="686361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5" name="Rectangle 4"/>
          <p:cNvSpPr/>
          <p:nvPr/>
        </p:nvSpPr>
        <p:spPr>
          <a:xfrm>
            <a:off x="2109084" y="2967335"/>
            <a:ext cx="4925837" cy="2585323"/>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Prepared by</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Liza B. Javier</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III BSEd (English)</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dirty="0"/>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609600" y="-228600"/>
            <a:ext cx="9753600" cy="7315200"/>
          </a:xfrm>
          <a:prstGeom prst="rect">
            <a:avLst/>
          </a:prstGeom>
          <a:noFill/>
        </p:spPr>
      </p:pic>
      <p:sp>
        <p:nvSpPr>
          <p:cNvPr id="6" name="Text Box 4"/>
          <p:cNvSpPr txBox="1">
            <a:spLocks noChangeArrowheads="1"/>
          </p:cNvSpPr>
          <p:nvPr/>
        </p:nvSpPr>
        <p:spPr bwMode="auto">
          <a:xfrm>
            <a:off x="0" y="457200"/>
            <a:ext cx="8991600" cy="769441"/>
          </a:xfrm>
          <a:prstGeom prst="rect">
            <a:avLst/>
          </a:prstGeom>
          <a:solidFill>
            <a:schemeClr val="bg2"/>
          </a:solidFill>
          <a:ln w="9525">
            <a:noFill/>
            <a:miter lim="800000"/>
            <a:headEnd/>
            <a:tailEnd/>
          </a:ln>
          <a:effectLst/>
        </p:spPr>
        <p:txBody>
          <a:bodyPr wrap="square">
            <a:spAutoFit/>
          </a:bodyPr>
          <a:lstStyle/>
          <a:p>
            <a:pPr algn="ctr">
              <a:spcBef>
                <a:spcPct val="50000"/>
              </a:spcBef>
            </a:pPr>
            <a:r>
              <a:rPr lang="en-US" sz="4400" b="1" dirty="0">
                <a:latin typeface="Comic Sans MS" pitchFamily="66" charset="0"/>
              </a:rPr>
              <a:t>Three Perspectives</a:t>
            </a:r>
          </a:p>
        </p:txBody>
      </p:sp>
      <p:sp>
        <p:nvSpPr>
          <p:cNvPr id="7" name="Rectangle 3"/>
          <p:cNvSpPr txBox="1">
            <a:spLocks noChangeArrowheads="1"/>
          </p:cNvSpPr>
          <p:nvPr/>
        </p:nvSpPr>
        <p:spPr>
          <a:xfrm>
            <a:off x="533400" y="1676400"/>
            <a:ext cx="2743200" cy="3733800"/>
          </a:xfrm>
          <a:prstGeom prst="rect">
            <a:avLst/>
          </a:prstGeom>
        </p:spPr>
        <p:txBody>
          <a:bodyPr vert="horz" lIns="91440" tIns="45720" rIns="91440" bIns="45720" rtlCol="0">
            <a:normAutofit/>
          </a:bodyPr>
          <a:lstStyle/>
          <a:p>
            <a:pPr marL="234950" marR="0" lvl="0" indent="-182563" algn="ctr" defTabSz="914400" rtl="0" eaLnBrk="1" fontAlgn="auto" latinLnBrk="0" hangingPunct="1">
              <a:lnSpc>
                <a:spcPct val="100000"/>
              </a:lnSpc>
              <a:spcBef>
                <a:spcPct val="75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rgbClr val="FF0000"/>
                </a:solidFill>
                <a:effectLst/>
                <a:uLnTx/>
                <a:uFillTx/>
                <a:latin typeface="+mn-lt"/>
                <a:ea typeface="+mn-ea"/>
                <a:cs typeface="+mn-cs"/>
              </a:rPr>
              <a:t> THE AUTHOR</a:t>
            </a:r>
          </a:p>
        </p:txBody>
      </p:sp>
      <p:pic>
        <p:nvPicPr>
          <p:cNvPr id="8" name="Picture 7"/>
          <p:cNvPicPr>
            <a:picLocks noChangeAspect="1" noChangeArrowheads="1"/>
          </p:cNvPicPr>
          <p:nvPr/>
        </p:nvPicPr>
        <p:blipFill>
          <a:blip r:embed="rId3" cstate="print"/>
          <a:srcRect/>
          <a:stretch>
            <a:fillRect/>
          </a:stretch>
        </p:blipFill>
        <p:spPr bwMode="auto">
          <a:xfrm>
            <a:off x="914400" y="2438400"/>
            <a:ext cx="2114550" cy="2686050"/>
          </a:xfrm>
          <a:prstGeom prst="rect">
            <a:avLst/>
          </a:prstGeom>
          <a:noFill/>
          <a:ln w="9525">
            <a:noFill/>
            <a:miter lim="800000"/>
            <a:headEnd/>
            <a:tailEnd/>
          </a:ln>
          <a:effectLst/>
        </p:spPr>
      </p:pic>
      <p:sp>
        <p:nvSpPr>
          <p:cNvPr id="9" name="Rectangle 5"/>
          <p:cNvSpPr>
            <a:spLocks noChangeArrowheads="1"/>
          </p:cNvSpPr>
          <p:nvPr/>
        </p:nvSpPr>
        <p:spPr bwMode="auto">
          <a:xfrm>
            <a:off x="3276600" y="1676400"/>
            <a:ext cx="2286000" cy="3505200"/>
          </a:xfrm>
          <a:prstGeom prst="rect">
            <a:avLst/>
          </a:prstGeom>
          <a:noFill/>
          <a:ln w="9525">
            <a:noFill/>
            <a:miter lim="800000"/>
            <a:headEnd/>
            <a:tailEnd/>
          </a:ln>
          <a:effectLst/>
        </p:spPr>
        <p:txBody>
          <a:bodyPr/>
          <a:lstStyle/>
          <a:p>
            <a:pPr marL="234950" algn="ctr">
              <a:spcBef>
                <a:spcPct val="75000"/>
              </a:spcBef>
              <a:buClr>
                <a:schemeClr val="bg2"/>
              </a:buClr>
              <a:buSzPct val="50000"/>
            </a:pPr>
            <a:r>
              <a:rPr lang="en-US" sz="3200" dirty="0" smtClean="0">
                <a:solidFill>
                  <a:srgbClr val="FF0000"/>
                </a:solidFill>
              </a:rPr>
              <a:t>THE TEXT</a:t>
            </a:r>
            <a:endParaRPr lang="en-US" sz="3200" dirty="0">
              <a:solidFill>
                <a:srgbClr val="FF0000"/>
              </a:solidFill>
            </a:endParaRPr>
          </a:p>
        </p:txBody>
      </p:sp>
      <p:pic>
        <p:nvPicPr>
          <p:cNvPr id="10" name="Picture 8"/>
          <p:cNvPicPr>
            <a:picLocks noChangeAspect="1" noChangeArrowheads="1"/>
          </p:cNvPicPr>
          <p:nvPr/>
        </p:nvPicPr>
        <p:blipFill>
          <a:blip r:embed="rId4" cstate="print"/>
          <a:srcRect/>
          <a:stretch>
            <a:fillRect/>
          </a:stretch>
        </p:blipFill>
        <p:spPr bwMode="auto">
          <a:xfrm>
            <a:off x="3654425" y="2438400"/>
            <a:ext cx="166211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dirty="0"/>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609600" y="-228600"/>
            <a:ext cx="9753600" cy="7315200"/>
          </a:xfrm>
          <a:prstGeom prst="rect">
            <a:avLst/>
          </a:prstGeom>
          <a:noFill/>
        </p:spPr>
      </p:pic>
      <p:sp>
        <p:nvSpPr>
          <p:cNvPr id="6" name="Text Box 4"/>
          <p:cNvSpPr txBox="1">
            <a:spLocks noChangeArrowheads="1"/>
          </p:cNvSpPr>
          <p:nvPr/>
        </p:nvSpPr>
        <p:spPr bwMode="auto">
          <a:xfrm>
            <a:off x="0" y="457200"/>
            <a:ext cx="8991600" cy="769441"/>
          </a:xfrm>
          <a:prstGeom prst="rect">
            <a:avLst/>
          </a:prstGeom>
          <a:solidFill>
            <a:schemeClr val="bg2"/>
          </a:solidFill>
          <a:ln w="9525">
            <a:noFill/>
            <a:miter lim="800000"/>
            <a:headEnd/>
            <a:tailEnd/>
          </a:ln>
          <a:effectLst/>
        </p:spPr>
        <p:txBody>
          <a:bodyPr wrap="square">
            <a:spAutoFit/>
          </a:bodyPr>
          <a:lstStyle/>
          <a:p>
            <a:pPr algn="ctr">
              <a:spcBef>
                <a:spcPct val="50000"/>
              </a:spcBef>
            </a:pPr>
            <a:r>
              <a:rPr lang="en-US" sz="4400" b="1" dirty="0">
                <a:latin typeface="Comic Sans MS" pitchFamily="66" charset="0"/>
              </a:rPr>
              <a:t>Three Perspectives</a:t>
            </a:r>
          </a:p>
        </p:txBody>
      </p:sp>
      <p:sp>
        <p:nvSpPr>
          <p:cNvPr id="7" name="Rectangle 3"/>
          <p:cNvSpPr txBox="1">
            <a:spLocks noChangeArrowheads="1"/>
          </p:cNvSpPr>
          <p:nvPr/>
        </p:nvSpPr>
        <p:spPr>
          <a:xfrm>
            <a:off x="533400" y="1676400"/>
            <a:ext cx="2743200" cy="3733800"/>
          </a:xfrm>
          <a:prstGeom prst="rect">
            <a:avLst/>
          </a:prstGeom>
        </p:spPr>
        <p:txBody>
          <a:bodyPr vert="horz" lIns="91440" tIns="45720" rIns="91440" bIns="45720" rtlCol="0">
            <a:normAutofit/>
          </a:bodyPr>
          <a:lstStyle/>
          <a:p>
            <a:pPr marL="234950" marR="0" lvl="0" indent="-182563" algn="ctr" defTabSz="914400" rtl="0" eaLnBrk="1" fontAlgn="auto" latinLnBrk="0" hangingPunct="1">
              <a:lnSpc>
                <a:spcPct val="100000"/>
              </a:lnSpc>
              <a:spcBef>
                <a:spcPct val="75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rgbClr val="FF0000"/>
                </a:solidFill>
                <a:effectLst/>
                <a:uLnTx/>
                <a:uFillTx/>
                <a:latin typeface="+mn-lt"/>
                <a:ea typeface="+mn-ea"/>
                <a:cs typeface="+mn-cs"/>
              </a:rPr>
              <a:t> THE AUTHOR</a:t>
            </a:r>
          </a:p>
        </p:txBody>
      </p:sp>
      <p:pic>
        <p:nvPicPr>
          <p:cNvPr id="8" name="Picture 7"/>
          <p:cNvPicPr>
            <a:picLocks noChangeAspect="1" noChangeArrowheads="1"/>
          </p:cNvPicPr>
          <p:nvPr/>
        </p:nvPicPr>
        <p:blipFill>
          <a:blip r:embed="rId3" cstate="print"/>
          <a:srcRect/>
          <a:stretch>
            <a:fillRect/>
          </a:stretch>
        </p:blipFill>
        <p:spPr bwMode="auto">
          <a:xfrm>
            <a:off x="914400" y="2438400"/>
            <a:ext cx="2114550" cy="2686050"/>
          </a:xfrm>
          <a:prstGeom prst="rect">
            <a:avLst/>
          </a:prstGeom>
          <a:noFill/>
          <a:ln w="9525">
            <a:noFill/>
            <a:miter lim="800000"/>
            <a:headEnd/>
            <a:tailEnd/>
          </a:ln>
          <a:effectLst/>
        </p:spPr>
      </p:pic>
      <p:sp>
        <p:nvSpPr>
          <p:cNvPr id="9" name="Rectangle 5"/>
          <p:cNvSpPr>
            <a:spLocks noChangeArrowheads="1"/>
          </p:cNvSpPr>
          <p:nvPr/>
        </p:nvSpPr>
        <p:spPr bwMode="auto">
          <a:xfrm>
            <a:off x="3276600" y="1676400"/>
            <a:ext cx="2286000" cy="3505200"/>
          </a:xfrm>
          <a:prstGeom prst="rect">
            <a:avLst/>
          </a:prstGeom>
          <a:noFill/>
          <a:ln w="9525">
            <a:noFill/>
            <a:miter lim="800000"/>
            <a:headEnd/>
            <a:tailEnd/>
          </a:ln>
          <a:effectLst/>
        </p:spPr>
        <p:txBody>
          <a:bodyPr/>
          <a:lstStyle/>
          <a:p>
            <a:pPr marL="234950" algn="ctr">
              <a:spcBef>
                <a:spcPct val="75000"/>
              </a:spcBef>
              <a:buClr>
                <a:schemeClr val="bg2"/>
              </a:buClr>
              <a:buSzPct val="50000"/>
            </a:pPr>
            <a:r>
              <a:rPr lang="en-US" sz="3200" dirty="0" smtClean="0">
                <a:solidFill>
                  <a:srgbClr val="FF0000"/>
                </a:solidFill>
              </a:rPr>
              <a:t>THE TEXT</a:t>
            </a:r>
            <a:endParaRPr lang="en-US" sz="3200" dirty="0">
              <a:solidFill>
                <a:srgbClr val="FF0000"/>
              </a:solidFill>
            </a:endParaRPr>
          </a:p>
        </p:txBody>
      </p:sp>
      <p:pic>
        <p:nvPicPr>
          <p:cNvPr id="10" name="Picture 8"/>
          <p:cNvPicPr>
            <a:picLocks noChangeAspect="1" noChangeArrowheads="1"/>
          </p:cNvPicPr>
          <p:nvPr/>
        </p:nvPicPr>
        <p:blipFill>
          <a:blip r:embed="rId4" cstate="print"/>
          <a:srcRect/>
          <a:stretch>
            <a:fillRect/>
          </a:stretch>
        </p:blipFill>
        <p:spPr bwMode="auto">
          <a:xfrm>
            <a:off x="3654425" y="2438400"/>
            <a:ext cx="1662113" cy="2667000"/>
          </a:xfrm>
          <a:prstGeom prst="rect">
            <a:avLst/>
          </a:prstGeom>
          <a:noFill/>
          <a:ln w="9525">
            <a:noFill/>
            <a:miter lim="800000"/>
            <a:headEnd/>
            <a:tailEnd/>
          </a:ln>
          <a:effectLst/>
        </p:spPr>
      </p:pic>
      <p:pic>
        <p:nvPicPr>
          <p:cNvPr id="11" name="Picture 9"/>
          <p:cNvPicPr>
            <a:picLocks noChangeAspect="1" noChangeArrowheads="1"/>
          </p:cNvPicPr>
          <p:nvPr/>
        </p:nvPicPr>
        <p:blipFill>
          <a:blip r:embed="rId5" cstate="print"/>
          <a:srcRect l="14769" t="12308" r="8923"/>
          <a:stretch>
            <a:fillRect/>
          </a:stretch>
        </p:blipFill>
        <p:spPr bwMode="auto">
          <a:xfrm>
            <a:off x="6096000" y="2438400"/>
            <a:ext cx="2362200" cy="2714625"/>
          </a:xfrm>
          <a:prstGeom prst="rect">
            <a:avLst/>
          </a:prstGeom>
          <a:noFill/>
          <a:ln w="9525">
            <a:noFill/>
            <a:miter lim="800000"/>
            <a:headEnd/>
            <a:tailEnd/>
          </a:ln>
          <a:effectLst/>
        </p:spPr>
      </p:pic>
      <p:sp>
        <p:nvSpPr>
          <p:cNvPr id="12" name="TextBox 11"/>
          <p:cNvSpPr txBox="1"/>
          <p:nvPr/>
        </p:nvSpPr>
        <p:spPr>
          <a:xfrm>
            <a:off x="5867400" y="1676400"/>
            <a:ext cx="2819400" cy="584775"/>
          </a:xfrm>
          <a:prstGeom prst="rect">
            <a:avLst/>
          </a:prstGeom>
          <a:noFill/>
        </p:spPr>
        <p:txBody>
          <a:bodyPr wrap="square" rtlCol="0">
            <a:spAutoFit/>
          </a:bodyPr>
          <a:lstStyle/>
          <a:p>
            <a:pPr algn="ctr"/>
            <a:r>
              <a:rPr lang="en-PH" sz="3200" dirty="0" smtClean="0">
                <a:solidFill>
                  <a:srgbClr val="FF0000"/>
                </a:solidFill>
              </a:rPr>
              <a:t>THE READER</a:t>
            </a:r>
            <a:endParaRPr lang="en-PH" sz="3200"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p:spPr>
      </p:pic>
      <p:sp>
        <p:nvSpPr>
          <p:cNvPr id="5" name="TextBox 4"/>
          <p:cNvSpPr txBox="1"/>
          <p:nvPr/>
        </p:nvSpPr>
        <p:spPr>
          <a:xfrm>
            <a:off x="0" y="457200"/>
            <a:ext cx="8610600" cy="769441"/>
          </a:xfrm>
          <a:prstGeom prst="rect">
            <a:avLst/>
          </a:prstGeom>
          <a:noFill/>
        </p:spPr>
        <p:txBody>
          <a:bodyPr wrap="square" rtlCol="0">
            <a:spAutoFit/>
          </a:bodyPr>
          <a:lstStyle/>
          <a:p>
            <a:pPr algn="ctr"/>
            <a:r>
              <a:rPr lang="en-US" sz="4400" b="1" dirty="0" smtClean="0">
                <a:latin typeface="Comic Sans MS" pitchFamily="66" charset="0"/>
              </a:rPr>
              <a:t>What is Literary Criticism? </a:t>
            </a:r>
            <a:endParaRPr lang="en-PH" sz="4400" dirty="0">
              <a:latin typeface="Comic Sans MS" pitchFamily="66" charset="0"/>
            </a:endParaRPr>
          </a:p>
        </p:txBody>
      </p:sp>
      <p:sp>
        <p:nvSpPr>
          <p:cNvPr id="6" name="Rectangle 5"/>
          <p:cNvSpPr/>
          <p:nvPr/>
        </p:nvSpPr>
        <p:spPr>
          <a:xfrm>
            <a:off x="685800" y="1676400"/>
            <a:ext cx="7772400" cy="4358116"/>
          </a:xfrm>
          <a:prstGeom prst="rect">
            <a:avLst/>
          </a:prstGeom>
        </p:spPr>
        <p:txBody>
          <a:bodyPr wrap="square">
            <a:spAutoFit/>
          </a:bodyPr>
          <a:lstStyle/>
          <a:p>
            <a:pPr>
              <a:lnSpc>
                <a:spcPct val="90000"/>
              </a:lnSpc>
            </a:pPr>
            <a:r>
              <a:rPr lang="en-US" sz="2800" b="1" dirty="0" smtClean="0">
                <a:latin typeface="Comic Sans MS" pitchFamily="66" charset="0"/>
              </a:rPr>
              <a:t>---- Literary criticism is the evaluation, analysis, description, or interpretation of literary works.</a:t>
            </a:r>
          </a:p>
          <a:p>
            <a:pPr>
              <a:lnSpc>
                <a:spcPct val="90000"/>
              </a:lnSpc>
            </a:pPr>
            <a:r>
              <a:rPr lang="en-US" sz="2800" b="1" dirty="0" smtClean="0">
                <a:latin typeface="Comic Sans MS" pitchFamily="66" charset="0"/>
              </a:rPr>
              <a:t>---- It is usually in the form of a critical essay, but in-depth book reviews can sometimes be considered literary criticism.</a:t>
            </a:r>
          </a:p>
          <a:p>
            <a:pPr>
              <a:lnSpc>
                <a:spcPct val="90000"/>
              </a:lnSpc>
            </a:pPr>
            <a:r>
              <a:rPr lang="en-US" sz="2800" b="1" dirty="0" smtClean="0">
                <a:latin typeface="Comic Sans MS" pitchFamily="66" charset="0"/>
              </a:rPr>
              <a:t>---- Criticism may examine a particular literary work, or may look at an author's writings as a whole.</a:t>
            </a:r>
          </a:p>
          <a:p>
            <a:pPr>
              <a:lnSpc>
                <a:spcPct val="90000"/>
              </a:lnSpc>
            </a:pPr>
            <a:r>
              <a:rPr lang="en-US" sz="2800" b="1" dirty="0" smtClean="0">
                <a:latin typeface="Comic Sans MS" pitchFamily="66" charset="0"/>
              </a:rPr>
              <a:t>---- Finding literary criticism can be challenging.</a:t>
            </a:r>
            <a:r>
              <a:rPr lang="en-US" sz="2800" dirty="0" smtClean="0">
                <a:latin typeface="Comic Sans MS" pitchFamily="66" charset="0"/>
              </a:rPr>
              <a:t> </a:t>
            </a:r>
            <a:endParaRPr lang="en-US" sz="2800" dirty="0">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152400" y="-457200"/>
            <a:ext cx="9753600" cy="7315200"/>
          </a:xfrm>
          <a:prstGeom prst="rect">
            <a:avLst/>
          </a:prstGeom>
          <a:noFill/>
        </p:spPr>
      </p:pic>
      <p:sp>
        <p:nvSpPr>
          <p:cNvPr id="6" name="Rectangle 5"/>
          <p:cNvSpPr/>
          <p:nvPr/>
        </p:nvSpPr>
        <p:spPr>
          <a:xfrm>
            <a:off x="533400" y="838201"/>
            <a:ext cx="8382000" cy="3785652"/>
          </a:xfrm>
          <a:prstGeom prst="rect">
            <a:avLst/>
          </a:prstGeom>
        </p:spPr>
        <p:txBody>
          <a:bodyPr wrap="square">
            <a:spAutoFit/>
          </a:bodyPr>
          <a:lstStyle/>
          <a:p>
            <a:pPr algn="ctr"/>
            <a:r>
              <a:rPr lang="en-US" sz="8000" b="1" cap="none" spc="0" dirty="0" smtClean="0">
                <a:ln w="17780" cmpd="sng">
                  <a:solidFill>
                    <a:srgbClr val="FFFFFF"/>
                  </a:solidFill>
                  <a:prstDash val="solid"/>
                  <a:miter lim="800000"/>
                </a:ln>
                <a:effectLst>
                  <a:outerShdw blurRad="50800" algn="tl" rotWithShape="0">
                    <a:srgbClr val="000000"/>
                  </a:outerShdw>
                </a:effectLst>
                <a:latin typeface="Segoe Script" pitchFamily="34" charset="0"/>
              </a:rPr>
              <a:t>Mythological</a:t>
            </a:r>
          </a:p>
          <a:p>
            <a:pPr algn="ctr"/>
            <a:r>
              <a:rPr lang="en-US" sz="8000" b="1" cap="none" spc="0" dirty="0" smtClean="0">
                <a:ln w="17780" cmpd="sng">
                  <a:solidFill>
                    <a:srgbClr val="FFFFFF"/>
                  </a:solidFill>
                  <a:prstDash val="solid"/>
                  <a:miter lim="800000"/>
                </a:ln>
                <a:effectLst>
                  <a:outerShdw blurRad="50800" algn="tl" rotWithShape="0">
                    <a:srgbClr val="000000"/>
                  </a:outerShdw>
                </a:effectLst>
                <a:latin typeface="Segoe Script" pitchFamily="34" charset="0"/>
              </a:rPr>
              <a:t>/Archetypal Criticism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5" name="Rectangle 4"/>
          <p:cNvSpPr/>
          <p:nvPr/>
        </p:nvSpPr>
        <p:spPr>
          <a:xfrm>
            <a:off x="533400" y="838200"/>
            <a:ext cx="8153400" cy="923330"/>
          </a:xfrm>
          <a:prstGeom prst="rect">
            <a:avLst/>
          </a:prstGeom>
        </p:spPr>
        <p:txBody>
          <a:bodyPr wrap="square">
            <a:spAutoFit/>
          </a:bodyPr>
          <a:lstStyle/>
          <a:p>
            <a:pPr algn="ctr"/>
            <a:r>
              <a:rPr lang="en-US" sz="5400" b="1" dirty="0" smtClean="0">
                <a:latin typeface="Segoe Script" pitchFamily="34" charset="0"/>
              </a:rPr>
              <a:t>Archetypal Criticism</a:t>
            </a:r>
            <a:endParaRPr lang="en-PH" sz="5400" b="1" dirty="0">
              <a:latin typeface="Segoe Script" pitchFamily="34" charset="0"/>
            </a:endParaRPr>
          </a:p>
        </p:txBody>
      </p:sp>
      <p:sp>
        <p:nvSpPr>
          <p:cNvPr id="6" name="Rectangle 5"/>
          <p:cNvSpPr/>
          <p:nvPr/>
        </p:nvSpPr>
        <p:spPr>
          <a:xfrm>
            <a:off x="762000" y="1905000"/>
            <a:ext cx="7239000" cy="3046988"/>
          </a:xfrm>
          <a:prstGeom prst="rect">
            <a:avLst/>
          </a:prstGeom>
        </p:spPr>
        <p:txBody>
          <a:bodyPr wrap="square">
            <a:spAutoFit/>
          </a:bodyPr>
          <a:lstStyle/>
          <a:p>
            <a:pPr algn="just"/>
            <a:r>
              <a:rPr lang="en-US" sz="2400" b="1" dirty="0" smtClean="0">
                <a:latin typeface="Comic Sans MS" pitchFamily="66" charset="0"/>
              </a:rPr>
              <a:t>		</a:t>
            </a:r>
            <a:r>
              <a:rPr lang="en-US" sz="3200" b="1" dirty="0" smtClean="0">
                <a:latin typeface="Comic Sans MS" pitchFamily="66" charset="0"/>
              </a:rPr>
              <a:t>It is a type of critical theory that interprets a text by focusing on recurring myths and archetypes in the narrative, symbols, images, and character types in a literary work.</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5" name="Rectangle 4"/>
          <p:cNvSpPr/>
          <p:nvPr/>
        </p:nvSpPr>
        <p:spPr>
          <a:xfrm>
            <a:off x="457200" y="1295400"/>
            <a:ext cx="8305800" cy="3908762"/>
          </a:xfrm>
          <a:prstGeom prst="rect">
            <a:avLst/>
          </a:prstGeom>
        </p:spPr>
        <p:txBody>
          <a:bodyPr wrap="square">
            <a:spAutoFit/>
          </a:bodyPr>
          <a:lstStyle/>
          <a:p>
            <a:r>
              <a:rPr lang="en-US" sz="3600" b="1" dirty="0" smtClean="0">
                <a:latin typeface="Comic Sans MS" pitchFamily="66" charset="0"/>
              </a:rPr>
              <a:t>	According to Carl Jung, these patterns are embedded deep in the "</a:t>
            </a:r>
            <a:r>
              <a:rPr lang="en-US" sz="3600" b="1" u="sng" dirty="0" smtClean="0">
                <a:latin typeface="Comic Sans MS" pitchFamily="66" charset="0"/>
              </a:rPr>
              <a:t>collective unconscious</a:t>
            </a:r>
            <a:r>
              <a:rPr lang="en-US" sz="3600" b="1" dirty="0" smtClean="0">
                <a:latin typeface="Comic Sans MS" pitchFamily="66" charset="0"/>
              </a:rPr>
              <a:t>" and involve "racial memories" of situations, events, relationships from time immemorial,</a:t>
            </a:r>
          </a:p>
          <a:p>
            <a:endParaRPr lang="en-US" sz="3200" dirty="0" smtClean="0">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a:p>
        </p:txBody>
      </p:sp>
      <p:sp>
        <p:nvSpPr>
          <p:cNvPr id="3" name="Subtitle 2"/>
          <p:cNvSpPr>
            <a:spLocks noGrp="1"/>
          </p:cNvSpPr>
          <p:nvPr>
            <p:ph type="subTitle" idx="1"/>
          </p:nvPr>
        </p:nvSpPr>
        <p:spPr/>
        <p:txBody>
          <a:bodyPr/>
          <a:lstStyle/>
          <a:p>
            <a:endParaRPr lang="en-PH"/>
          </a:p>
        </p:txBody>
      </p:sp>
      <p:pic>
        <p:nvPicPr>
          <p:cNvPr id="1026" name="Picture 2" descr="C:\Users\Laurence Javier Sr\Desktop\Picture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5" name="Rectangle 4"/>
          <p:cNvSpPr/>
          <p:nvPr/>
        </p:nvSpPr>
        <p:spPr>
          <a:xfrm>
            <a:off x="381000" y="1447800"/>
            <a:ext cx="8534400" cy="4031873"/>
          </a:xfrm>
          <a:prstGeom prst="rect">
            <a:avLst/>
          </a:prstGeom>
        </p:spPr>
        <p:txBody>
          <a:bodyPr wrap="square">
            <a:spAutoFit/>
          </a:bodyPr>
          <a:lstStyle/>
          <a:p>
            <a:pPr algn="just"/>
            <a:r>
              <a:rPr lang="en-US" sz="3200" b="1" dirty="0" smtClean="0">
                <a:latin typeface="Comic Sans MS" pitchFamily="66" charset="0"/>
              </a:rPr>
              <a:t>	The “collective unconscious” is a set of primal memories common to the human race, existing below each person's conscious mind. Archetypal criticism assumes that there is a collection of symbols, images, characters, and motifs that suggest basically the same response in all people.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TotalTime>
  <Words>320</Words>
  <Application>Microsoft Office PowerPoint</Application>
  <PresentationFormat>On-screen Show (4:3)</PresentationFormat>
  <Paragraphs>43</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LIZA JAVIER</dc:creator>
  <cp:lastModifiedBy>Sally</cp:lastModifiedBy>
  <cp:revision>24</cp:revision>
  <dcterms:created xsi:type="dcterms:W3CDTF">2012-11-30T10:10:34Z</dcterms:created>
  <dcterms:modified xsi:type="dcterms:W3CDTF">2014-02-19T06:51:15Z</dcterms:modified>
</cp:coreProperties>
</file>