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3" r:id="rId8"/>
    <p:sldId id="262" r:id="rId9"/>
    <p:sldId id="266" r:id="rId10"/>
    <p:sldId id="268" r:id="rId11"/>
    <p:sldId id="264" r:id="rId12"/>
    <p:sldId id="267" r:id="rId13"/>
    <p:sldId id="273" r:id="rId14"/>
    <p:sldId id="265" r:id="rId15"/>
    <p:sldId id="269" r:id="rId16"/>
    <p:sldId id="270" r:id="rId17"/>
    <p:sldId id="271" r:id="rId18"/>
    <p:sldId id="274" r:id="rId19"/>
    <p:sldId id="272" r:id="rId20"/>
    <p:sldId id="275" r:id="rId21"/>
    <p:sldId id="277" r:id="rId22"/>
    <p:sldId id="27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6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A133BFB-34FA-4014-865C-43011BEB4D60}" type="datetimeFigureOut">
              <a:rPr lang="en-NZ" smtClean="0"/>
              <a:t>15/10/2013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2432443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A133BFB-34FA-4014-865C-43011BEB4D60}" type="datetimeFigureOut">
              <a:rPr lang="en-NZ" smtClean="0"/>
              <a:t>15/10/2013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1658896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A133BFB-34FA-4014-865C-43011BEB4D60}" type="datetimeFigureOut">
              <a:rPr lang="en-NZ" smtClean="0"/>
              <a:t>15/10/2013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3882905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A133BFB-34FA-4014-865C-43011BEB4D60}" type="datetimeFigureOut">
              <a:rPr lang="en-NZ" smtClean="0"/>
              <a:t>15/10/2013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1155485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133BFB-34FA-4014-865C-43011BEB4D60}" type="datetimeFigureOut">
              <a:rPr lang="en-NZ" smtClean="0"/>
              <a:t>15/10/2013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705557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A133BFB-34FA-4014-865C-43011BEB4D60}" type="datetimeFigureOut">
              <a:rPr lang="en-NZ" smtClean="0"/>
              <a:t>15/10/2013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3514458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A133BFB-34FA-4014-865C-43011BEB4D60}" type="datetimeFigureOut">
              <a:rPr lang="en-NZ" smtClean="0"/>
              <a:t>15/10/2013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2274615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A133BFB-34FA-4014-865C-43011BEB4D60}" type="datetimeFigureOut">
              <a:rPr lang="en-NZ" smtClean="0"/>
              <a:t>15/10/2013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1747394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133BFB-34FA-4014-865C-43011BEB4D60}" type="datetimeFigureOut">
              <a:rPr lang="en-NZ" smtClean="0"/>
              <a:t>15/10/2013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269483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133BFB-34FA-4014-865C-43011BEB4D60}" type="datetimeFigureOut">
              <a:rPr lang="en-NZ" smtClean="0"/>
              <a:t>15/10/2013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1003565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133BFB-34FA-4014-865C-43011BEB4D60}" type="datetimeFigureOut">
              <a:rPr lang="en-NZ" smtClean="0"/>
              <a:t>15/10/2013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8767FBC-C193-4F94-AF30-C95C82D9B301}" type="slidenum">
              <a:rPr lang="en-NZ" smtClean="0"/>
              <a:t>‹#›</a:t>
            </a:fld>
            <a:endParaRPr lang="en-NZ"/>
          </a:p>
        </p:txBody>
      </p:sp>
    </p:spTree>
    <p:extLst>
      <p:ext uri="{BB962C8B-B14F-4D97-AF65-F5344CB8AC3E}">
        <p14:creationId xmlns:p14="http://schemas.microsoft.com/office/powerpoint/2010/main" val="1356602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133BFB-34FA-4014-865C-43011BEB4D60}" type="datetimeFigureOut">
              <a:rPr lang="en-NZ" smtClean="0"/>
              <a:t>15/10/2013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767FBC-C193-4F94-AF30-C95C82D9B301}" type="slidenum">
              <a:rPr lang="en-NZ" smtClean="0"/>
              <a:t>‹#›</a:t>
            </a:fld>
            <a:endParaRPr lang="en-NZ"/>
          </a:p>
        </p:txBody>
      </p:sp>
    </p:spTree>
    <p:extLst>
      <p:ext uri="{BB962C8B-B14F-4D97-AF65-F5344CB8AC3E}">
        <p14:creationId xmlns:p14="http://schemas.microsoft.com/office/powerpoint/2010/main" val="169144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5"/>
            <a:ext cx="3670176" cy="1296143"/>
          </a:xfrm>
        </p:spPr>
        <p:txBody>
          <a:bodyPr/>
          <a:lstStyle/>
          <a:p>
            <a:r>
              <a:rPr lang="en-NZ" dirty="0" smtClean="0"/>
              <a:t>The Book Thief</a:t>
            </a:r>
            <a:endParaRPr lang="en-NZ" dirty="0"/>
          </a:p>
        </p:txBody>
      </p:sp>
      <p:sp>
        <p:nvSpPr>
          <p:cNvPr id="3" name="Subtitle 2"/>
          <p:cNvSpPr>
            <a:spLocks noGrp="1"/>
          </p:cNvSpPr>
          <p:nvPr>
            <p:ph type="subTitle" idx="1"/>
          </p:nvPr>
        </p:nvSpPr>
        <p:spPr>
          <a:xfrm>
            <a:off x="467544" y="2132856"/>
            <a:ext cx="3272408" cy="1008112"/>
          </a:xfrm>
        </p:spPr>
        <p:txBody>
          <a:bodyPr>
            <a:normAutofit lnSpcReduction="10000"/>
          </a:bodyPr>
          <a:lstStyle/>
          <a:p>
            <a:r>
              <a:rPr lang="en-NZ" dirty="0" smtClean="0"/>
              <a:t>Attacking the essay</a:t>
            </a:r>
          </a:p>
          <a:p>
            <a:endParaRPr lang="en-NZ" dirty="0"/>
          </a:p>
          <a:p>
            <a:endParaRPr lang="en-NZ" dirty="0" smtClean="0"/>
          </a:p>
          <a:p>
            <a:endParaRPr lang="en-NZ" dirty="0"/>
          </a:p>
          <a:p>
            <a:endParaRPr lang="en-NZ" dirty="0" smtClean="0"/>
          </a:p>
          <a:p>
            <a:endParaRPr lang="en-NZ" dirty="0"/>
          </a:p>
          <a:p>
            <a:endParaRPr lang="en-NZ"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620688"/>
            <a:ext cx="4104456" cy="6320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96000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41" y="620688"/>
            <a:ext cx="8435223" cy="5562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24220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NZ" dirty="0" smtClean="0"/>
              <a:t>TOPIC: </a:t>
            </a:r>
            <a:endParaRPr lang="en-NZ" dirty="0"/>
          </a:p>
        </p:txBody>
      </p:sp>
      <p:sp>
        <p:nvSpPr>
          <p:cNvPr id="3" name="Content Placeholder 2"/>
          <p:cNvSpPr>
            <a:spLocks noGrp="1"/>
          </p:cNvSpPr>
          <p:nvPr>
            <p:ph idx="1"/>
          </p:nvPr>
        </p:nvSpPr>
        <p:spPr>
          <a:xfrm>
            <a:off x="457200" y="836712"/>
            <a:ext cx="8229600" cy="5289451"/>
          </a:xfrm>
        </p:spPr>
        <p:txBody>
          <a:bodyPr>
            <a:normAutofit fontScale="40000" lnSpcReduction="20000"/>
          </a:bodyPr>
          <a:lstStyle/>
          <a:p>
            <a:r>
              <a:rPr lang="en-NZ" dirty="0" smtClean="0"/>
              <a:t>1.      Analyse </a:t>
            </a:r>
            <a:r>
              <a:rPr lang="en-NZ" dirty="0"/>
              <a:t>how the strong personal voice of a narrator or writer helped you to understand a theme in </a:t>
            </a:r>
          </a:p>
          <a:p>
            <a:pPr marL="0" indent="0">
              <a:buNone/>
            </a:pPr>
            <a:r>
              <a:rPr lang="en-NZ" dirty="0" smtClean="0"/>
              <a:t>                  the </a:t>
            </a:r>
            <a:r>
              <a:rPr lang="en-NZ" dirty="0"/>
              <a:t>written text(s</a:t>
            </a:r>
            <a:r>
              <a:rPr lang="en-NZ" dirty="0" smtClean="0"/>
              <a:t>).    </a:t>
            </a:r>
            <a:r>
              <a:rPr lang="en-NZ" dirty="0" smtClean="0">
                <a:solidFill>
                  <a:srgbClr val="C00000"/>
                </a:solidFill>
              </a:rPr>
              <a:t>Should discuss narrative style and voice</a:t>
            </a:r>
            <a:endParaRPr lang="en-NZ" dirty="0" smtClean="0"/>
          </a:p>
          <a:p>
            <a:pPr marL="0" indent="0">
              <a:buNone/>
            </a:pPr>
            <a:endParaRPr lang="en-NZ" dirty="0"/>
          </a:p>
          <a:p>
            <a:r>
              <a:rPr lang="en-NZ" dirty="0"/>
              <a:t>2</a:t>
            </a:r>
            <a:r>
              <a:rPr lang="en-NZ" dirty="0" smtClean="0"/>
              <a:t>.    Analyse </a:t>
            </a:r>
            <a:r>
              <a:rPr lang="en-NZ" dirty="0"/>
              <a:t>how the language used intensified the message of the written text(s</a:t>
            </a:r>
            <a:r>
              <a:rPr lang="en-NZ" dirty="0" smtClean="0"/>
              <a:t>).  </a:t>
            </a:r>
            <a:r>
              <a:rPr lang="en-NZ" dirty="0" smtClean="0">
                <a:solidFill>
                  <a:srgbClr val="C00000"/>
                </a:solidFill>
              </a:rPr>
              <a:t>Writer’s techniques</a:t>
            </a:r>
          </a:p>
          <a:p>
            <a:endParaRPr lang="en-NZ" dirty="0">
              <a:solidFill>
                <a:srgbClr val="C00000"/>
              </a:solidFill>
            </a:endParaRPr>
          </a:p>
          <a:p>
            <a:pPr marL="0" indent="0">
              <a:buNone/>
            </a:pPr>
            <a:r>
              <a:rPr lang="en-NZ" dirty="0" smtClean="0"/>
              <a:t>         3.    Analyse </a:t>
            </a:r>
            <a:r>
              <a:rPr lang="en-NZ" dirty="0"/>
              <a:t>how a main character or individual in the written text(s) was influenced by another for a </a:t>
            </a:r>
            <a:endParaRPr lang="en-NZ" dirty="0" smtClean="0"/>
          </a:p>
          <a:p>
            <a:pPr marL="0" indent="0">
              <a:buNone/>
            </a:pPr>
            <a:r>
              <a:rPr lang="en-NZ" dirty="0"/>
              <a:t> </a:t>
            </a:r>
            <a:r>
              <a:rPr lang="en-NZ" dirty="0" smtClean="0"/>
              <a:t>                particular purpose.    </a:t>
            </a:r>
            <a:r>
              <a:rPr lang="en-NZ" dirty="0" smtClean="0">
                <a:solidFill>
                  <a:srgbClr val="C00000"/>
                </a:solidFill>
              </a:rPr>
              <a:t>Discuss a relationship and change in characters – link to theme(s)</a:t>
            </a:r>
            <a:endParaRPr lang="en-NZ" dirty="0" smtClean="0"/>
          </a:p>
          <a:p>
            <a:pPr marL="0" indent="0">
              <a:buNone/>
            </a:pPr>
            <a:endParaRPr lang="en-NZ" dirty="0" smtClean="0"/>
          </a:p>
          <a:p>
            <a:pPr marL="0" indent="0">
              <a:buNone/>
            </a:pPr>
            <a:r>
              <a:rPr lang="en-NZ" dirty="0"/>
              <a:t> </a:t>
            </a:r>
            <a:r>
              <a:rPr lang="en-NZ" dirty="0" smtClean="0"/>
              <a:t>         4.  Analyse </a:t>
            </a:r>
            <a:r>
              <a:rPr lang="en-NZ" dirty="0"/>
              <a:t>how a section of the written text(s) showed purposeful development of a theme</a:t>
            </a:r>
            <a:r>
              <a:rPr lang="en-NZ" dirty="0" smtClean="0"/>
              <a:t>. </a:t>
            </a:r>
            <a:r>
              <a:rPr lang="en-NZ" dirty="0" smtClean="0">
                <a:solidFill>
                  <a:srgbClr val="C00000"/>
                </a:solidFill>
              </a:rPr>
              <a:t>Theme essay but </a:t>
            </a:r>
          </a:p>
          <a:p>
            <a:pPr marL="0" indent="0">
              <a:buNone/>
            </a:pPr>
            <a:r>
              <a:rPr lang="en-NZ" dirty="0">
                <a:solidFill>
                  <a:srgbClr val="C00000"/>
                </a:solidFill>
              </a:rPr>
              <a:t> </a:t>
            </a:r>
            <a:r>
              <a:rPr lang="en-NZ" dirty="0" smtClean="0">
                <a:solidFill>
                  <a:srgbClr val="C00000"/>
                </a:solidFill>
              </a:rPr>
              <a:t>                focused on </a:t>
            </a:r>
            <a:r>
              <a:rPr lang="en-NZ" b="1" dirty="0" smtClean="0">
                <a:solidFill>
                  <a:srgbClr val="C00000"/>
                </a:solidFill>
              </a:rPr>
              <a:t>how</a:t>
            </a:r>
            <a:r>
              <a:rPr lang="en-NZ" dirty="0" smtClean="0">
                <a:solidFill>
                  <a:srgbClr val="C00000"/>
                </a:solidFill>
              </a:rPr>
              <a:t> presented so:   lang. use/narrator(s)/characters/setting but in “section” so limited to one part    </a:t>
            </a:r>
          </a:p>
          <a:p>
            <a:pPr marL="0" indent="0">
              <a:buNone/>
            </a:pPr>
            <a:r>
              <a:rPr lang="en-NZ" dirty="0">
                <a:solidFill>
                  <a:srgbClr val="C00000"/>
                </a:solidFill>
              </a:rPr>
              <a:t> </a:t>
            </a:r>
            <a:r>
              <a:rPr lang="en-NZ" dirty="0" smtClean="0">
                <a:solidFill>
                  <a:srgbClr val="C00000"/>
                </a:solidFill>
              </a:rPr>
              <a:t>               of the novel/poem</a:t>
            </a:r>
            <a:endParaRPr lang="en-NZ" dirty="0"/>
          </a:p>
          <a:p>
            <a:pPr marL="0" indent="0">
              <a:buNone/>
            </a:pPr>
            <a:endParaRPr lang="en-NZ" dirty="0"/>
          </a:p>
          <a:p>
            <a:r>
              <a:rPr lang="en-NZ" dirty="0" smtClean="0"/>
              <a:t>5.  Analyse </a:t>
            </a:r>
            <a:r>
              <a:rPr lang="en-NZ" dirty="0"/>
              <a:t>how a writer purposefully created first impressions of a character or individual in the </a:t>
            </a:r>
            <a:endParaRPr lang="en-NZ" dirty="0" smtClean="0"/>
          </a:p>
          <a:p>
            <a:pPr marL="0" indent="0">
              <a:buNone/>
            </a:pPr>
            <a:r>
              <a:rPr lang="en-NZ" dirty="0" smtClean="0"/>
              <a:t>              written </a:t>
            </a:r>
            <a:r>
              <a:rPr lang="en-NZ" dirty="0"/>
              <a:t>text(s) to deceive or surprise the </a:t>
            </a:r>
            <a:r>
              <a:rPr lang="en-NZ" dirty="0" smtClean="0"/>
              <a:t>reader. </a:t>
            </a:r>
            <a:r>
              <a:rPr lang="en-NZ" dirty="0" smtClean="0">
                <a:solidFill>
                  <a:srgbClr val="C00000"/>
                </a:solidFill>
              </a:rPr>
              <a:t> Character BUT  first impressions and surprising or deceiving</a:t>
            </a:r>
          </a:p>
          <a:p>
            <a:pPr marL="0" indent="0">
              <a:buNone/>
            </a:pPr>
            <a:r>
              <a:rPr lang="en-NZ" dirty="0">
                <a:solidFill>
                  <a:srgbClr val="C00000"/>
                </a:solidFill>
              </a:rPr>
              <a:t> </a:t>
            </a:r>
            <a:r>
              <a:rPr lang="en-NZ" dirty="0" smtClean="0">
                <a:solidFill>
                  <a:srgbClr val="C00000"/>
                </a:solidFill>
              </a:rPr>
              <a:t>             Death might be a good choice for this essay – other characters not so surprising </a:t>
            </a:r>
            <a:r>
              <a:rPr lang="en-NZ" dirty="0">
                <a:solidFill>
                  <a:srgbClr val="C00000"/>
                </a:solidFill>
              </a:rPr>
              <a:t>(</a:t>
            </a:r>
            <a:r>
              <a:rPr lang="en-NZ" dirty="0" smtClean="0">
                <a:solidFill>
                  <a:srgbClr val="C00000"/>
                </a:solidFill>
              </a:rPr>
              <a:t>deceptive? Not here)</a:t>
            </a:r>
            <a:endParaRPr lang="en-NZ" dirty="0" smtClean="0"/>
          </a:p>
          <a:p>
            <a:pPr marL="0" indent="0">
              <a:buNone/>
            </a:pPr>
            <a:endParaRPr lang="en-NZ" dirty="0"/>
          </a:p>
          <a:p>
            <a:pPr marL="0" indent="0">
              <a:buNone/>
            </a:pPr>
            <a:r>
              <a:rPr lang="en-NZ" dirty="0" smtClean="0"/>
              <a:t>         6.  Analyse </a:t>
            </a:r>
            <a:r>
              <a:rPr lang="en-NZ" dirty="0"/>
              <a:t>how a conflict was used to explore a theme in the written text(s</a:t>
            </a:r>
            <a:r>
              <a:rPr lang="en-NZ" dirty="0" smtClean="0"/>
              <a:t>). </a:t>
            </a:r>
            <a:r>
              <a:rPr lang="en-NZ" dirty="0" smtClean="0">
                <a:solidFill>
                  <a:srgbClr val="C00000"/>
                </a:solidFill>
              </a:rPr>
              <a:t>Theme essay but focus on ‘a conflict’</a:t>
            </a:r>
          </a:p>
          <a:p>
            <a:pPr marL="0" indent="0">
              <a:buNone/>
            </a:pPr>
            <a:r>
              <a:rPr lang="en-NZ" dirty="0">
                <a:solidFill>
                  <a:srgbClr val="C00000"/>
                </a:solidFill>
              </a:rPr>
              <a:t> </a:t>
            </a:r>
            <a:r>
              <a:rPr lang="en-NZ" dirty="0" smtClean="0">
                <a:solidFill>
                  <a:srgbClr val="C00000"/>
                </a:solidFill>
              </a:rPr>
              <a:t>              - possibilities?  If go </a:t>
            </a:r>
            <a:r>
              <a:rPr lang="en-NZ" dirty="0" err="1" smtClean="0">
                <a:solidFill>
                  <a:srgbClr val="C00000"/>
                </a:solidFill>
              </a:rPr>
              <a:t>Liesel</a:t>
            </a:r>
            <a:r>
              <a:rPr lang="en-NZ" dirty="0" smtClean="0">
                <a:solidFill>
                  <a:srgbClr val="C00000"/>
                </a:solidFill>
              </a:rPr>
              <a:t> </a:t>
            </a:r>
            <a:r>
              <a:rPr lang="en-NZ" dirty="0" err="1" smtClean="0">
                <a:solidFill>
                  <a:srgbClr val="C00000"/>
                </a:solidFill>
              </a:rPr>
              <a:t>vs</a:t>
            </a:r>
            <a:r>
              <a:rPr lang="en-NZ" dirty="0" smtClean="0">
                <a:solidFill>
                  <a:srgbClr val="C00000"/>
                </a:solidFill>
              </a:rPr>
              <a:t> Hitler?  </a:t>
            </a:r>
            <a:r>
              <a:rPr lang="en-NZ" dirty="0" err="1" smtClean="0">
                <a:solidFill>
                  <a:srgbClr val="C00000"/>
                </a:solidFill>
              </a:rPr>
              <a:t>Liesel</a:t>
            </a:r>
            <a:r>
              <a:rPr lang="en-NZ" dirty="0" smtClean="0">
                <a:solidFill>
                  <a:srgbClr val="C00000"/>
                </a:solidFill>
              </a:rPr>
              <a:t> </a:t>
            </a:r>
            <a:r>
              <a:rPr lang="en-NZ" dirty="0" err="1" smtClean="0">
                <a:solidFill>
                  <a:srgbClr val="C00000"/>
                </a:solidFill>
              </a:rPr>
              <a:t>vs</a:t>
            </a:r>
            <a:r>
              <a:rPr lang="en-NZ" dirty="0" smtClean="0">
                <a:solidFill>
                  <a:srgbClr val="C00000"/>
                </a:solidFill>
              </a:rPr>
              <a:t> other characters it is not going to work – too limited – best bet is   </a:t>
            </a:r>
          </a:p>
          <a:p>
            <a:pPr marL="0" indent="0">
              <a:buNone/>
            </a:pPr>
            <a:r>
              <a:rPr lang="en-NZ" dirty="0">
                <a:solidFill>
                  <a:srgbClr val="C00000"/>
                </a:solidFill>
              </a:rPr>
              <a:t> </a:t>
            </a:r>
            <a:r>
              <a:rPr lang="en-NZ" dirty="0" smtClean="0">
                <a:solidFill>
                  <a:srgbClr val="C00000"/>
                </a:solidFill>
              </a:rPr>
              <a:t>                against the backdrop of a </a:t>
            </a:r>
            <a:r>
              <a:rPr lang="en-NZ" b="1" dirty="0" smtClean="0">
                <a:solidFill>
                  <a:srgbClr val="C00000"/>
                </a:solidFill>
              </a:rPr>
              <a:t>world conflict </a:t>
            </a:r>
            <a:r>
              <a:rPr lang="en-NZ" dirty="0" smtClean="0">
                <a:solidFill>
                  <a:srgbClr val="C00000"/>
                </a:solidFill>
              </a:rPr>
              <a:t>– War the writer shows us ( then choose any of the themes you can      </a:t>
            </a:r>
          </a:p>
          <a:p>
            <a:pPr marL="0" indent="0">
              <a:buNone/>
            </a:pPr>
            <a:r>
              <a:rPr lang="en-NZ" dirty="0">
                <a:solidFill>
                  <a:srgbClr val="C00000"/>
                </a:solidFill>
              </a:rPr>
              <a:t> </a:t>
            </a:r>
            <a:r>
              <a:rPr lang="en-NZ" dirty="0" smtClean="0">
                <a:solidFill>
                  <a:srgbClr val="C00000"/>
                </a:solidFill>
              </a:rPr>
              <a:t>                write most fully about)</a:t>
            </a:r>
            <a:endParaRPr lang="en-NZ" dirty="0" smtClean="0"/>
          </a:p>
          <a:p>
            <a:pPr marL="0" indent="0">
              <a:buNone/>
            </a:pPr>
            <a:r>
              <a:rPr lang="en-NZ" dirty="0"/>
              <a:t> </a:t>
            </a:r>
            <a:r>
              <a:rPr lang="en-NZ" dirty="0" smtClean="0"/>
              <a:t>         7.    Analyse </a:t>
            </a:r>
            <a:r>
              <a:rPr lang="en-NZ" dirty="0"/>
              <a:t>how the beginning and / or ending of the written text(s) demonstrated the writer’s purpose</a:t>
            </a:r>
            <a:r>
              <a:rPr lang="en-NZ" dirty="0" smtClean="0"/>
              <a:t>.</a:t>
            </a:r>
          </a:p>
          <a:p>
            <a:pPr marL="0" indent="0">
              <a:buNone/>
            </a:pPr>
            <a:r>
              <a:rPr lang="en-NZ" dirty="0"/>
              <a:t> </a:t>
            </a:r>
            <a:r>
              <a:rPr lang="en-NZ" dirty="0" smtClean="0"/>
              <a:t>                 </a:t>
            </a:r>
            <a:r>
              <a:rPr lang="en-NZ" dirty="0" smtClean="0">
                <a:solidFill>
                  <a:srgbClr val="C00000"/>
                </a:solidFill>
              </a:rPr>
              <a:t>Death  and </a:t>
            </a:r>
            <a:r>
              <a:rPr lang="en-NZ" dirty="0" err="1" smtClean="0">
                <a:solidFill>
                  <a:srgbClr val="C00000"/>
                </a:solidFill>
              </a:rPr>
              <a:t>Liesel</a:t>
            </a:r>
            <a:r>
              <a:rPr lang="en-NZ" dirty="0" smtClean="0">
                <a:solidFill>
                  <a:srgbClr val="C00000"/>
                </a:solidFill>
              </a:rPr>
              <a:t> linked– the story of her life – the effects on her of loss and suffering –link to key themes</a:t>
            </a:r>
            <a:endParaRPr lang="en-NZ" dirty="0"/>
          </a:p>
          <a:p>
            <a:pPr marL="0" indent="0">
              <a:buNone/>
            </a:pPr>
            <a:r>
              <a:rPr lang="en-NZ" dirty="0" smtClean="0"/>
              <a:t>          8.      Analyse </a:t>
            </a:r>
            <a:r>
              <a:rPr lang="en-NZ" dirty="0"/>
              <a:t>how the structure or organisation of the written text(s) </a:t>
            </a:r>
            <a:r>
              <a:rPr lang="en-NZ" dirty="0" smtClean="0"/>
              <a:t>affected </a:t>
            </a:r>
            <a:r>
              <a:rPr lang="en-NZ" dirty="0"/>
              <a:t>your understanding of the </a:t>
            </a:r>
          </a:p>
          <a:p>
            <a:pPr marL="0" indent="0">
              <a:buNone/>
            </a:pPr>
            <a:r>
              <a:rPr lang="en-NZ" dirty="0" smtClean="0"/>
              <a:t>                  theme(s)</a:t>
            </a:r>
          </a:p>
          <a:p>
            <a:pPr marL="0" indent="0">
              <a:buNone/>
            </a:pPr>
            <a:r>
              <a:rPr lang="en-NZ" dirty="0" smtClean="0"/>
              <a:t>                   </a:t>
            </a:r>
            <a:r>
              <a:rPr lang="en-NZ" dirty="0" smtClean="0">
                <a:solidFill>
                  <a:srgbClr val="C00000"/>
                </a:solidFill>
              </a:rPr>
              <a:t>structure is key here – includes narrator and voice , use of layered story lines, flashbacks, symbolism used in           </a:t>
            </a:r>
          </a:p>
          <a:p>
            <a:pPr marL="0" indent="0">
              <a:buNone/>
            </a:pPr>
            <a:r>
              <a:rPr lang="en-NZ" dirty="0">
                <a:solidFill>
                  <a:srgbClr val="C00000"/>
                </a:solidFill>
              </a:rPr>
              <a:t> </a:t>
            </a:r>
            <a:r>
              <a:rPr lang="en-NZ" dirty="0" smtClean="0">
                <a:solidFill>
                  <a:srgbClr val="C00000"/>
                </a:solidFill>
              </a:rPr>
              <a:t>                   a pattern (not just what the symbols are) Difficult unless prepared and understood by you</a:t>
            </a:r>
            <a:endParaRPr lang="en-NZ" dirty="0"/>
          </a:p>
          <a:p>
            <a:endParaRPr lang="en-NZ" dirty="0"/>
          </a:p>
        </p:txBody>
      </p:sp>
    </p:spTree>
    <p:extLst>
      <p:ext uri="{BB962C8B-B14F-4D97-AF65-F5344CB8AC3E}">
        <p14:creationId xmlns:p14="http://schemas.microsoft.com/office/powerpoint/2010/main" val="29044649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A key quote in an article by the author</a:t>
            </a:r>
            <a:endParaRPr lang="en-NZ" dirty="0"/>
          </a:p>
        </p:txBody>
      </p:sp>
      <p:sp>
        <p:nvSpPr>
          <p:cNvPr id="3" name="Content Placeholder 2"/>
          <p:cNvSpPr>
            <a:spLocks noGrp="1"/>
          </p:cNvSpPr>
          <p:nvPr>
            <p:ph idx="1"/>
          </p:nvPr>
        </p:nvSpPr>
        <p:spPr/>
        <p:txBody>
          <a:bodyPr/>
          <a:lstStyle/>
          <a:p>
            <a:endParaRPr lang="en-NZ" dirty="0" smtClean="0"/>
          </a:p>
          <a:p>
            <a:pPr marL="0" indent="0">
              <a:buNone/>
            </a:pPr>
            <a:r>
              <a:rPr lang="en-NZ" dirty="0" smtClean="0"/>
              <a:t>On the one hand, </a:t>
            </a:r>
            <a:r>
              <a:rPr lang="en-NZ" i="1" dirty="0" smtClean="0"/>
              <a:t>The Book Thief </a:t>
            </a:r>
            <a:r>
              <a:rPr lang="en-NZ" dirty="0" smtClean="0"/>
              <a:t> is about what Death describes as the “ugly and beauty of humans”, but,  at its most basic level, this book is the story of a girl. </a:t>
            </a:r>
          </a:p>
          <a:p>
            <a:pPr marL="0" indent="0">
              <a:buNone/>
            </a:pPr>
            <a:r>
              <a:rPr lang="en-NZ" dirty="0" smtClean="0"/>
              <a:t>It just happens to be a story about friendship and love surviving amongst the bombs, the bullets and the words of war. </a:t>
            </a:r>
            <a:endParaRPr lang="en-NZ" dirty="0"/>
          </a:p>
        </p:txBody>
      </p:sp>
    </p:spTree>
    <p:extLst>
      <p:ext uri="{BB962C8B-B14F-4D97-AF65-F5344CB8AC3E}">
        <p14:creationId xmlns:p14="http://schemas.microsoft.com/office/powerpoint/2010/main" val="39059217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NZ" dirty="0" smtClean="0"/>
              <a:t>Theme: The Power of Words</a:t>
            </a:r>
            <a:endParaRPr lang="en-NZ" dirty="0"/>
          </a:p>
        </p:txBody>
      </p:sp>
      <p:sp>
        <p:nvSpPr>
          <p:cNvPr id="3" name="Content Placeholder 2"/>
          <p:cNvSpPr>
            <a:spLocks noGrp="1"/>
          </p:cNvSpPr>
          <p:nvPr>
            <p:ph idx="1"/>
          </p:nvPr>
        </p:nvSpPr>
        <p:spPr>
          <a:xfrm>
            <a:off x="457200" y="764704"/>
            <a:ext cx="8229600" cy="5361459"/>
          </a:xfrm>
        </p:spPr>
        <p:txBody>
          <a:bodyPr/>
          <a:lstStyle/>
          <a:p>
            <a:r>
              <a:rPr lang="en-NZ" dirty="0" smtClean="0"/>
              <a:t>What does this book say to you about the power of words?  (Three minutes to make three statements)</a:t>
            </a:r>
            <a:endParaRPr lang="en-NZ" dirty="0"/>
          </a:p>
        </p:txBody>
      </p:sp>
    </p:spTree>
    <p:extLst>
      <p:ext uri="{BB962C8B-B14F-4D97-AF65-F5344CB8AC3E}">
        <p14:creationId xmlns:p14="http://schemas.microsoft.com/office/powerpoint/2010/main" val="21081672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THEME IDEAS on The Power of Words</a:t>
            </a:r>
            <a:br>
              <a:rPr lang="en-NZ" dirty="0" smtClean="0"/>
            </a:br>
            <a:r>
              <a:rPr lang="en-NZ" dirty="0" smtClean="0"/>
              <a:t>and </a:t>
            </a:r>
            <a:r>
              <a:rPr lang="en-NZ" b="1" dirty="0" smtClean="0"/>
              <a:t>HOW</a:t>
            </a:r>
            <a:r>
              <a:rPr lang="en-NZ" dirty="0" smtClean="0"/>
              <a:t> these are presented</a:t>
            </a:r>
            <a:endParaRPr lang="en-NZ" dirty="0"/>
          </a:p>
        </p:txBody>
      </p:sp>
      <p:sp>
        <p:nvSpPr>
          <p:cNvPr id="3" name="Content Placeholder 2"/>
          <p:cNvSpPr>
            <a:spLocks noGrp="1"/>
          </p:cNvSpPr>
          <p:nvPr>
            <p:ph idx="1"/>
          </p:nvPr>
        </p:nvSpPr>
        <p:spPr>
          <a:xfrm>
            <a:off x="457200" y="1484784"/>
            <a:ext cx="8229600" cy="5184576"/>
          </a:xfrm>
        </p:spPr>
        <p:txBody>
          <a:bodyPr>
            <a:normAutofit fontScale="70000" lnSpcReduction="20000"/>
          </a:bodyPr>
          <a:lstStyle/>
          <a:p>
            <a:r>
              <a:rPr lang="en-NZ" dirty="0" err="1" smtClean="0"/>
              <a:t>Liesel</a:t>
            </a:r>
            <a:r>
              <a:rPr lang="en-NZ" dirty="0" smtClean="0"/>
              <a:t> the central </a:t>
            </a:r>
            <a:r>
              <a:rPr lang="en-NZ" b="1" dirty="0" smtClean="0"/>
              <a:t>character used </a:t>
            </a:r>
            <a:r>
              <a:rPr lang="en-NZ" dirty="0" smtClean="0"/>
              <a:t>to reveal to us the power of words</a:t>
            </a:r>
          </a:p>
          <a:p>
            <a:r>
              <a:rPr lang="en-NZ" dirty="0" smtClean="0"/>
              <a:t>Irony – she is illiterate</a:t>
            </a:r>
          </a:p>
          <a:p>
            <a:r>
              <a:rPr lang="en-NZ" dirty="0" smtClean="0"/>
              <a:t>Shows the negative effect of words </a:t>
            </a:r>
            <a:r>
              <a:rPr lang="en-NZ" b="1" dirty="0" smtClean="0"/>
              <a:t>in the events </a:t>
            </a:r>
            <a:r>
              <a:rPr lang="en-NZ" dirty="0" smtClean="0"/>
              <a:t>– </a:t>
            </a:r>
          </a:p>
          <a:p>
            <a:r>
              <a:rPr lang="en-NZ" dirty="0" smtClean="0"/>
              <a:t>Loss of family because of </a:t>
            </a:r>
            <a:r>
              <a:rPr lang="en-NZ" b="1" dirty="0" smtClean="0"/>
              <a:t>label</a:t>
            </a:r>
            <a:r>
              <a:rPr lang="en-NZ" dirty="0" smtClean="0"/>
              <a:t> ‘</a:t>
            </a:r>
            <a:r>
              <a:rPr lang="en-NZ" dirty="0" err="1" smtClean="0"/>
              <a:t>Kommunist</a:t>
            </a:r>
            <a:r>
              <a:rPr lang="en-NZ" dirty="0" smtClean="0"/>
              <a:t>’- prejudices, perceptions – way we see the world determines our behaviour – consequences are devastating</a:t>
            </a:r>
          </a:p>
          <a:p>
            <a:r>
              <a:rPr lang="en-NZ" dirty="0" smtClean="0"/>
              <a:t>Expand on this to discuss the effects of Hitler’s ideas and words – </a:t>
            </a:r>
          </a:p>
          <a:p>
            <a:pPr marL="0" indent="0">
              <a:buNone/>
            </a:pPr>
            <a:r>
              <a:rPr lang="en-NZ" dirty="0" smtClean="0"/>
              <a:t>   -refer to </a:t>
            </a:r>
            <a:r>
              <a:rPr lang="en-NZ" b="1" dirty="0" smtClean="0"/>
              <a:t>treatment of Jews- </a:t>
            </a:r>
            <a:r>
              <a:rPr lang="en-NZ" dirty="0" smtClean="0"/>
              <a:t>camps to ‘concentrate’ them;</a:t>
            </a:r>
          </a:p>
          <a:p>
            <a:pPr marL="0" indent="0">
              <a:buNone/>
            </a:pPr>
            <a:r>
              <a:rPr lang="en-NZ" dirty="0" smtClean="0"/>
              <a:t>   -loss of ideas and narrowing of intellect ( </a:t>
            </a:r>
            <a:r>
              <a:rPr lang="en-NZ" b="1" dirty="0" smtClean="0"/>
              <a:t>book burning</a:t>
            </a:r>
            <a:r>
              <a:rPr lang="en-NZ" dirty="0" smtClean="0"/>
              <a:t>);</a:t>
            </a:r>
          </a:p>
          <a:p>
            <a:pPr marL="0" indent="0">
              <a:buNone/>
            </a:pPr>
            <a:r>
              <a:rPr lang="en-NZ" dirty="0" smtClean="0"/>
              <a:t>   -destruction of families (</a:t>
            </a:r>
            <a:r>
              <a:rPr lang="en-NZ" b="1" dirty="0" smtClean="0"/>
              <a:t>Hans and son’s relationship</a:t>
            </a:r>
            <a:r>
              <a:rPr lang="en-NZ" dirty="0" smtClean="0"/>
              <a:t>);</a:t>
            </a:r>
          </a:p>
          <a:p>
            <a:pPr marL="0" indent="0">
              <a:buNone/>
            </a:pPr>
            <a:r>
              <a:rPr lang="en-NZ" dirty="0" smtClean="0"/>
              <a:t>    -splitting community -</a:t>
            </a:r>
            <a:r>
              <a:rPr lang="en-NZ" b="1" dirty="0" smtClean="0"/>
              <a:t>Hans rejected </a:t>
            </a:r>
            <a:r>
              <a:rPr lang="en-NZ" dirty="0" smtClean="0"/>
              <a:t>because he is kind to Jewish families</a:t>
            </a:r>
          </a:p>
          <a:p>
            <a:r>
              <a:rPr lang="en-NZ" b="1" dirty="0" smtClean="0"/>
              <a:t>Uses words </a:t>
            </a:r>
            <a:r>
              <a:rPr lang="en-NZ" dirty="0" smtClean="0"/>
              <a:t>cruelly herself </a:t>
            </a:r>
            <a:r>
              <a:rPr lang="en-NZ" b="1" dirty="0" smtClean="0"/>
              <a:t>to wound and destroy the Mayor’s wife </a:t>
            </a:r>
            <a:r>
              <a:rPr lang="en-NZ" dirty="0" smtClean="0"/>
              <a:t>– angry at their refusal to pay for laundry work</a:t>
            </a:r>
          </a:p>
          <a:p>
            <a:endParaRPr lang="en-NZ" dirty="0" smtClean="0"/>
          </a:p>
          <a:p>
            <a:pPr>
              <a:buFontTx/>
              <a:buChar char="-"/>
            </a:pPr>
            <a:endParaRPr lang="en-NZ" dirty="0" smtClean="0"/>
          </a:p>
        </p:txBody>
      </p:sp>
    </p:spTree>
    <p:extLst>
      <p:ext uri="{BB962C8B-B14F-4D97-AF65-F5344CB8AC3E}">
        <p14:creationId xmlns:p14="http://schemas.microsoft.com/office/powerpoint/2010/main" val="3741643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NZ" dirty="0" smtClean="0"/>
              <a:t>Theme ideas cont.</a:t>
            </a:r>
            <a:endParaRPr lang="en-NZ" dirty="0"/>
          </a:p>
        </p:txBody>
      </p:sp>
      <p:sp>
        <p:nvSpPr>
          <p:cNvPr id="3" name="Content Placeholder 2"/>
          <p:cNvSpPr>
            <a:spLocks noGrp="1"/>
          </p:cNvSpPr>
          <p:nvPr>
            <p:ph idx="1"/>
          </p:nvPr>
        </p:nvSpPr>
        <p:spPr>
          <a:xfrm>
            <a:off x="457200" y="836712"/>
            <a:ext cx="8229600" cy="5289451"/>
          </a:xfrm>
        </p:spPr>
        <p:txBody>
          <a:bodyPr>
            <a:normAutofit fontScale="70000" lnSpcReduction="20000"/>
          </a:bodyPr>
          <a:lstStyle/>
          <a:p>
            <a:r>
              <a:rPr lang="en-NZ" dirty="0" smtClean="0"/>
              <a:t>Shows us the positive effect of words</a:t>
            </a:r>
          </a:p>
          <a:p>
            <a:r>
              <a:rPr lang="en-NZ" dirty="0" err="1" smtClean="0"/>
              <a:t>Liesel</a:t>
            </a:r>
            <a:r>
              <a:rPr lang="en-NZ" dirty="0" smtClean="0"/>
              <a:t> survives huge emotional loss through </a:t>
            </a:r>
            <a:r>
              <a:rPr lang="en-NZ" b="1" dirty="0" smtClean="0"/>
              <a:t>learning to read with Hans</a:t>
            </a:r>
            <a:r>
              <a:rPr lang="en-NZ" dirty="0" smtClean="0"/>
              <a:t> in the night ( relationship plus focus on certain words)</a:t>
            </a:r>
          </a:p>
          <a:p>
            <a:r>
              <a:rPr lang="en-NZ" dirty="0" err="1" smtClean="0"/>
              <a:t>Liesel</a:t>
            </a:r>
            <a:r>
              <a:rPr lang="en-NZ" dirty="0" smtClean="0"/>
              <a:t> fights Hitler by </a:t>
            </a:r>
            <a:r>
              <a:rPr lang="en-NZ" b="1" dirty="0" smtClean="0"/>
              <a:t>stealing the books</a:t>
            </a:r>
            <a:r>
              <a:rPr lang="en-NZ" dirty="0" smtClean="0"/>
              <a:t> back</a:t>
            </a:r>
          </a:p>
          <a:p>
            <a:r>
              <a:rPr lang="en-NZ" dirty="0" err="1" smtClean="0"/>
              <a:t>Liesel</a:t>
            </a:r>
            <a:r>
              <a:rPr lang="en-NZ" dirty="0" smtClean="0"/>
              <a:t> builds </a:t>
            </a:r>
            <a:r>
              <a:rPr lang="en-NZ" b="1" dirty="0" smtClean="0"/>
              <a:t>a friendship with Max </a:t>
            </a:r>
            <a:r>
              <a:rPr lang="en-NZ" dirty="0" smtClean="0"/>
              <a:t>through words – Max </a:t>
            </a:r>
            <a:r>
              <a:rPr lang="en-NZ" b="1" dirty="0" smtClean="0"/>
              <a:t>writes books </a:t>
            </a:r>
            <a:r>
              <a:rPr lang="en-NZ" dirty="0" smtClean="0"/>
              <a:t>for her  - creation not destruction - hope</a:t>
            </a:r>
          </a:p>
          <a:p>
            <a:r>
              <a:rPr lang="en-NZ" dirty="0" smtClean="0"/>
              <a:t>Max </a:t>
            </a:r>
            <a:r>
              <a:rPr lang="en-NZ" b="1" dirty="0" smtClean="0"/>
              <a:t>steals Hitler’s power by painting out his words </a:t>
            </a:r>
            <a:r>
              <a:rPr lang="en-NZ" dirty="0" smtClean="0"/>
              <a:t>on the pages of Mein </a:t>
            </a:r>
            <a:r>
              <a:rPr lang="en-NZ" dirty="0" err="1" smtClean="0"/>
              <a:t>Kampf</a:t>
            </a:r>
            <a:endParaRPr lang="en-NZ" dirty="0" smtClean="0"/>
          </a:p>
          <a:p>
            <a:r>
              <a:rPr lang="en-NZ" dirty="0" err="1" smtClean="0"/>
              <a:t>Liesel</a:t>
            </a:r>
            <a:r>
              <a:rPr lang="en-NZ" dirty="0" smtClean="0"/>
              <a:t> </a:t>
            </a:r>
            <a:r>
              <a:rPr lang="en-NZ" b="1" dirty="0" smtClean="0"/>
              <a:t>reads to people </a:t>
            </a:r>
            <a:r>
              <a:rPr lang="en-NZ" dirty="0" smtClean="0"/>
              <a:t>in the bunker which soothes their fears</a:t>
            </a:r>
          </a:p>
          <a:p>
            <a:r>
              <a:rPr lang="en-NZ" dirty="0" err="1" smtClean="0"/>
              <a:t>Liesel</a:t>
            </a:r>
            <a:r>
              <a:rPr lang="en-NZ" dirty="0" smtClean="0"/>
              <a:t> </a:t>
            </a:r>
            <a:r>
              <a:rPr lang="en-NZ" b="1" dirty="0" smtClean="0"/>
              <a:t>builds a relationship with the mayor’s wife </a:t>
            </a:r>
            <a:r>
              <a:rPr lang="en-NZ" dirty="0" smtClean="0"/>
              <a:t>based on books and helps her  back to life. Later the Mayor’s wife will offer her a home.</a:t>
            </a:r>
          </a:p>
          <a:p>
            <a:r>
              <a:rPr lang="en-NZ" dirty="0" err="1" smtClean="0"/>
              <a:t>Liesel</a:t>
            </a:r>
            <a:r>
              <a:rPr lang="en-NZ" dirty="0" smtClean="0"/>
              <a:t> </a:t>
            </a:r>
            <a:r>
              <a:rPr lang="en-NZ" b="1" dirty="0" smtClean="0"/>
              <a:t>writes her book in the basement </a:t>
            </a:r>
            <a:r>
              <a:rPr lang="en-NZ" dirty="0" smtClean="0"/>
              <a:t>– </a:t>
            </a:r>
          </a:p>
          <a:p>
            <a:pPr marL="0" indent="0">
              <a:buNone/>
            </a:pPr>
            <a:r>
              <a:rPr lang="en-NZ" dirty="0" smtClean="0"/>
              <a:t>The basement is where she found words and now creating words saves her life in the bombing.</a:t>
            </a:r>
            <a:endParaRPr lang="en-NZ" dirty="0"/>
          </a:p>
        </p:txBody>
      </p:sp>
    </p:spTree>
    <p:extLst>
      <p:ext uri="{BB962C8B-B14F-4D97-AF65-F5344CB8AC3E}">
        <p14:creationId xmlns:p14="http://schemas.microsoft.com/office/powerpoint/2010/main" val="1205662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Significance beyond the obvious</a:t>
            </a:r>
            <a:endParaRPr lang="en-NZ" dirty="0"/>
          </a:p>
        </p:txBody>
      </p:sp>
      <p:sp>
        <p:nvSpPr>
          <p:cNvPr id="3" name="Content Placeholder 2"/>
          <p:cNvSpPr>
            <a:spLocks noGrp="1"/>
          </p:cNvSpPr>
          <p:nvPr>
            <p:ph idx="1"/>
          </p:nvPr>
        </p:nvSpPr>
        <p:spPr>
          <a:xfrm>
            <a:off x="457200" y="1628800"/>
            <a:ext cx="8229600" cy="4536503"/>
          </a:xfrm>
        </p:spPr>
        <p:txBody>
          <a:bodyPr/>
          <a:lstStyle/>
          <a:p>
            <a:r>
              <a:rPr lang="en-NZ" dirty="0" smtClean="0"/>
              <a:t>Other layer to Words theme is </a:t>
            </a:r>
            <a:r>
              <a:rPr lang="en-NZ" b="1" dirty="0" smtClean="0"/>
              <a:t>the role of the user of words. </a:t>
            </a:r>
          </a:p>
          <a:p>
            <a:r>
              <a:rPr lang="en-NZ" dirty="0" smtClean="0"/>
              <a:t>His </a:t>
            </a:r>
            <a:r>
              <a:rPr lang="en-NZ" b="1" dirty="0" smtClean="0"/>
              <a:t>purpose</a:t>
            </a:r>
            <a:r>
              <a:rPr lang="en-NZ" dirty="0" smtClean="0"/>
              <a:t>, his </a:t>
            </a:r>
            <a:r>
              <a:rPr lang="en-NZ" b="1" dirty="0" smtClean="0"/>
              <a:t>effects</a:t>
            </a:r>
            <a:r>
              <a:rPr lang="en-NZ" dirty="0" smtClean="0"/>
              <a:t>, how to make his written word </a:t>
            </a:r>
            <a:r>
              <a:rPr lang="en-NZ" b="1" dirty="0" smtClean="0"/>
              <a:t>powerful</a:t>
            </a:r>
          </a:p>
          <a:p>
            <a:r>
              <a:rPr lang="en-NZ" dirty="0" smtClean="0"/>
              <a:t>The speechmaker :  Hitler                </a:t>
            </a:r>
            <a:r>
              <a:rPr lang="en-NZ" dirty="0" err="1" smtClean="0"/>
              <a:t>Liesel</a:t>
            </a:r>
            <a:endParaRPr lang="en-NZ" dirty="0" smtClean="0"/>
          </a:p>
          <a:p>
            <a:r>
              <a:rPr lang="en-NZ" dirty="0" smtClean="0"/>
              <a:t>The writer : Hitler, </a:t>
            </a:r>
            <a:r>
              <a:rPr lang="en-NZ" dirty="0" err="1" smtClean="0"/>
              <a:t>Liesel</a:t>
            </a:r>
            <a:r>
              <a:rPr lang="en-NZ" dirty="0" smtClean="0"/>
              <a:t>, Max, Marcus </a:t>
            </a:r>
            <a:r>
              <a:rPr lang="en-NZ" dirty="0" err="1" smtClean="0"/>
              <a:t>Zusak</a:t>
            </a:r>
            <a:endParaRPr lang="en-NZ" dirty="0" smtClean="0"/>
          </a:p>
          <a:p>
            <a:r>
              <a:rPr lang="en-NZ" dirty="0" smtClean="0"/>
              <a:t>The reader : Hitler’s supporters; </a:t>
            </a:r>
            <a:r>
              <a:rPr lang="en-NZ" dirty="0" err="1" smtClean="0"/>
              <a:t>Liesel</a:t>
            </a:r>
            <a:r>
              <a:rPr lang="en-NZ" dirty="0" smtClean="0"/>
              <a:t>; us</a:t>
            </a:r>
          </a:p>
          <a:p>
            <a:pPr marL="0" indent="0">
              <a:buNone/>
            </a:pPr>
            <a:endParaRPr lang="en-NZ" dirty="0" smtClean="0"/>
          </a:p>
          <a:p>
            <a:endParaRPr lang="en-NZ" dirty="0"/>
          </a:p>
        </p:txBody>
      </p:sp>
    </p:spTree>
    <p:extLst>
      <p:ext uri="{BB962C8B-B14F-4D97-AF65-F5344CB8AC3E}">
        <p14:creationId xmlns:p14="http://schemas.microsoft.com/office/powerpoint/2010/main" val="1490035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NZ" dirty="0" smtClean="0"/>
              <a:t>Examples of </a:t>
            </a:r>
            <a:r>
              <a:rPr lang="en-NZ" dirty="0" err="1" smtClean="0"/>
              <a:t>Zusak’s</a:t>
            </a:r>
            <a:r>
              <a:rPr lang="en-NZ" dirty="0" smtClean="0"/>
              <a:t> style</a:t>
            </a:r>
            <a:br>
              <a:rPr lang="en-NZ" dirty="0" smtClean="0"/>
            </a:br>
            <a:endParaRPr lang="en-NZ" dirty="0"/>
          </a:p>
        </p:txBody>
      </p:sp>
      <p:sp>
        <p:nvSpPr>
          <p:cNvPr id="3" name="Content Placeholder 2"/>
          <p:cNvSpPr>
            <a:spLocks noGrp="1"/>
          </p:cNvSpPr>
          <p:nvPr>
            <p:ph idx="1"/>
          </p:nvPr>
        </p:nvSpPr>
        <p:spPr>
          <a:xfrm>
            <a:off x="457200" y="692696"/>
            <a:ext cx="8229600" cy="5433467"/>
          </a:xfrm>
        </p:spPr>
        <p:txBody>
          <a:bodyPr/>
          <a:lstStyle/>
          <a:p>
            <a:r>
              <a:rPr lang="en-NZ" dirty="0" smtClean="0"/>
              <a:t>Death as narrator is not human and has a distorted way of using language – talks of smelling sounds, sucking on colours, </a:t>
            </a:r>
          </a:p>
          <a:p>
            <a:r>
              <a:rPr lang="en-NZ" dirty="0" smtClean="0"/>
              <a:t>Use of metaphors</a:t>
            </a:r>
          </a:p>
          <a:p>
            <a:r>
              <a:rPr lang="en-NZ" dirty="0" smtClean="0"/>
              <a:t>The asides/ conversation Death has with the reader – breaks illusion of the novel. Adds  different element – we become participants we parallel the experience Death has in his encounter with humans, with </a:t>
            </a:r>
            <a:r>
              <a:rPr lang="en-NZ" dirty="0" err="1" smtClean="0"/>
              <a:t>Liesel</a:t>
            </a:r>
            <a:r>
              <a:rPr lang="en-NZ" dirty="0" smtClean="0"/>
              <a:t>.</a:t>
            </a:r>
            <a:endParaRPr lang="en-NZ" dirty="0"/>
          </a:p>
        </p:txBody>
      </p:sp>
    </p:spTree>
    <p:extLst>
      <p:ext uri="{BB962C8B-B14F-4D97-AF65-F5344CB8AC3E}">
        <p14:creationId xmlns:p14="http://schemas.microsoft.com/office/powerpoint/2010/main" val="15657406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smtClean="0"/>
              <a:t>Books taken in fire and ice – opposites but both death dealing</a:t>
            </a:r>
          </a:p>
          <a:p>
            <a:endParaRPr lang="en-NZ" dirty="0"/>
          </a:p>
        </p:txBody>
      </p:sp>
    </p:spTree>
    <p:extLst>
      <p:ext uri="{BB962C8B-B14F-4D97-AF65-F5344CB8AC3E}">
        <p14:creationId xmlns:p14="http://schemas.microsoft.com/office/powerpoint/2010/main" val="28141819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Quotes 1</a:t>
            </a:r>
            <a:endParaRPr lang="en-NZ" dirty="0"/>
          </a:p>
        </p:txBody>
      </p:sp>
      <p:sp>
        <p:nvSpPr>
          <p:cNvPr id="3" name="Content Placeholder 2"/>
          <p:cNvSpPr>
            <a:spLocks noGrp="1"/>
          </p:cNvSpPr>
          <p:nvPr>
            <p:ph idx="1"/>
          </p:nvPr>
        </p:nvSpPr>
        <p:spPr>
          <a:xfrm>
            <a:off x="457200" y="1124744"/>
            <a:ext cx="8229600" cy="5616624"/>
          </a:xfrm>
        </p:spPr>
        <p:txBody>
          <a:bodyPr>
            <a:normAutofit fontScale="62500" lnSpcReduction="20000"/>
          </a:bodyPr>
          <a:lstStyle/>
          <a:p>
            <a:pPr marL="0" indent="0">
              <a:buNone/>
            </a:pPr>
            <a:r>
              <a:rPr lang="en-NZ" dirty="0"/>
              <a:t> </a:t>
            </a:r>
          </a:p>
          <a:p>
            <a:r>
              <a:rPr lang="en-NZ" dirty="0"/>
              <a:t>“I am haunted by humans</a:t>
            </a:r>
            <a:r>
              <a:rPr lang="en-NZ" dirty="0" smtClean="0"/>
              <a:t>.”</a:t>
            </a:r>
          </a:p>
          <a:p>
            <a:endParaRPr lang="en-NZ" dirty="0"/>
          </a:p>
          <a:p>
            <a:r>
              <a:rPr lang="en-NZ" dirty="0"/>
              <a:t>The consequence of this is that I'm always finding humans at their best and worst. I see their ugly and their beauty, and I wonder how the same thing can be both.</a:t>
            </a:r>
          </a:p>
          <a:p>
            <a:pPr marL="0" indent="0">
              <a:buNone/>
            </a:pPr>
            <a:r>
              <a:rPr lang="en-NZ" dirty="0"/>
              <a:t> </a:t>
            </a:r>
          </a:p>
          <a:p>
            <a:r>
              <a:rPr lang="en-NZ" dirty="0"/>
              <a:t>“The point is, it didn’t really matter what the book was about. It was what it meant that was important</a:t>
            </a:r>
            <a:r>
              <a:rPr lang="en-NZ" dirty="0" smtClean="0"/>
              <a:t>.”  - ref to The Gravedigger’s Handbook</a:t>
            </a:r>
          </a:p>
          <a:p>
            <a:endParaRPr lang="en-NZ" dirty="0"/>
          </a:p>
          <a:p>
            <a:r>
              <a:rPr lang="en-NZ" dirty="0"/>
              <a:t>She was renowned as the best word shaker of her region because she knew how powerless a person could be WITHOUT words.” </a:t>
            </a:r>
          </a:p>
          <a:p>
            <a:pPr marL="0" indent="0">
              <a:buNone/>
            </a:pPr>
            <a:r>
              <a:rPr lang="en-NZ" dirty="0"/>
              <a:t> </a:t>
            </a:r>
          </a:p>
          <a:p>
            <a:pPr lvl="0"/>
            <a:r>
              <a:rPr lang="en-NZ" dirty="0"/>
              <a:t>"I have hated the words and I have loved them, and I hope I have made them right</a:t>
            </a:r>
            <a:r>
              <a:rPr lang="en-NZ" dirty="0" smtClean="0"/>
              <a:t>.“</a:t>
            </a:r>
          </a:p>
          <a:p>
            <a:pPr lvl="0"/>
            <a:r>
              <a:rPr lang="en-NZ" dirty="0" smtClean="0"/>
              <a:t>When she came to write her books she would wonder exactly when books started not just to mean something but everything.</a:t>
            </a:r>
          </a:p>
          <a:p>
            <a:pPr lvl="0"/>
            <a:r>
              <a:rPr lang="en-NZ" dirty="0" smtClean="0"/>
              <a:t>Words and writing actually saved his life once. Or, at least words and a man who taught him the accordion</a:t>
            </a:r>
            <a:endParaRPr lang="en-NZ" dirty="0"/>
          </a:p>
        </p:txBody>
      </p:sp>
    </p:spTree>
    <p:extLst>
      <p:ext uri="{BB962C8B-B14F-4D97-AF65-F5344CB8AC3E}">
        <p14:creationId xmlns:p14="http://schemas.microsoft.com/office/powerpoint/2010/main" val="3948855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812"/>
            <a:ext cx="8229600" cy="1143000"/>
          </a:xfrm>
        </p:spPr>
        <p:txBody>
          <a:bodyPr>
            <a:normAutofit fontScale="90000"/>
          </a:bodyPr>
          <a:lstStyle/>
          <a:p>
            <a:r>
              <a:rPr lang="en-NZ" dirty="0" smtClean="0"/>
              <a:t>First consider :</a:t>
            </a:r>
            <a:br>
              <a:rPr lang="en-NZ" dirty="0" smtClean="0"/>
            </a:br>
            <a:endParaRPr lang="en-NZ" dirty="0"/>
          </a:p>
        </p:txBody>
      </p:sp>
      <p:sp>
        <p:nvSpPr>
          <p:cNvPr id="3" name="Content Placeholder 2"/>
          <p:cNvSpPr>
            <a:spLocks noGrp="1"/>
          </p:cNvSpPr>
          <p:nvPr>
            <p:ph idx="1"/>
          </p:nvPr>
        </p:nvSpPr>
        <p:spPr/>
        <p:txBody>
          <a:bodyPr/>
          <a:lstStyle/>
          <a:p>
            <a:r>
              <a:rPr lang="en-NZ" dirty="0" smtClean="0"/>
              <a:t>What was </a:t>
            </a:r>
            <a:r>
              <a:rPr lang="en-NZ" b="1" u="sng" dirty="0" smtClean="0"/>
              <a:t>the purpose </a:t>
            </a:r>
            <a:r>
              <a:rPr lang="en-NZ" dirty="0" smtClean="0"/>
              <a:t>behind the author’s writing of this book?</a:t>
            </a:r>
          </a:p>
          <a:p>
            <a:r>
              <a:rPr lang="en-NZ" dirty="0" smtClean="0"/>
              <a:t>(put down some ideas)</a:t>
            </a:r>
            <a:endParaRPr lang="en-NZ" dirty="0"/>
          </a:p>
        </p:txBody>
      </p:sp>
    </p:spTree>
    <p:extLst>
      <p:ext uri="{BB962C8B-B14F-4D97-AF65-F5344CB8AC3E}">
        <p14:creationId xmlns:p14="http://schemas.microsoft.com/office/powerpoint/2010/main" val="25442889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NZ" dirty="0" smtClean="0"/>
              <a:t>Quotes 2</a:t>
            </a:r>
            <a:endParaRPr lang="en-NZ" dirty="0"/>
          </a:p>
        </p:txBody>
      </p:sp>
      <p:sp>
        <p:nvSpPr>
          <p:cNvPr id="3" name="Content Placeholder 2"/>
          <p:cNvSpPr>
            <a:spLocks noGrp="1"/>
          </p:cNvSpPr>
          <p:nvPr>
            <p:ph idx="1"/>
          </p:nvPr>
        </p:nvSpPr>
        <p:spPr>
          <a:xfrm>
            <a:off x="457200" y="908720"/>
            <a:ext cx="8229600" cy="5217443"/>
          </a:xfrm>
        </p:spPr>
        <p:txBody>
          <a:bodyPr/>
          <a:lstStyle/>
          <a:p>
            <a:r>
              <a:rPr lang="en-NZ" dirty="0" smtClean="0"/>
              <a:t>Papa knew what to say though. He always knew what to say-”Make sure they bury me right”  = reading is knowledge</a:t>
            </a:r>
          </a:p>
          <a:p>
            <a:r>
              <a:rPr lang="en-NZ" dirty="0" smtClean="0"/>
              <a:t>He was the crazy one who painted himself black and defeated the world</a:t>
            </a:r>
          </a:p>
          <a:p>
            <a:r>
              <a:rPr lang="en-NZ" dirty="0" smtClean="0"/>
              <a:t>She was the book thief without words. Trust me though the words were on their way and when they arrived </a:t>
            </a:r>
            <a:r>
              <a:rPr lang="en-NZ" dirty="0" err="1"/>
              <a:t>L</a:t>
            </a:r>
            <a:r>
              <a:rPr lang="en-NZ" dirty="0" err="1" smtClean="0"/>
              <a:t>iesel</a:t>
            </a:r>
            <a:r>
              <a:rPr lang="en-NZ" dirty="0" smtClean="0"/>
              <a:t> would hold them in her hands like clouds and she would wring them out like rain.</a:t>
            </a:r>
            <a:endParaRPr lang="en-NZ" dirty="0"/>
          </a:p>
        </p:txBody>
      </p:sp>
    </p:spTree>
    <p:extLst>
      <p:ext uri="{BB962C8B-B14F-4D97-AF65-F5344CB8AC3E}">
        <p14:creationId xmlns:p14="http://schemas.microsoft.com/office/powerpoint/2010/main" val="17669475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NZ" dirty="0" smtClean="0"/>
              <a:t>Quotes 3</a:t>
            </a:r>
            <a:endParaRPr lang="en-NZ" dirty="0"/>
          </a:p>
        </p:txBody>
      </p:sp>
      <p:sp>
        <p:nvSpPr>
          <p:cNvPr id="3" name="Content Placeholder 2"/>
          <p:cNvSpPr>
            <a:spLocks noGrp="1"/>
          </p:cNvSpPr>
          <p:nvPr>
            <p:ph idx="1"/>
          </p:nvPr>
        </p:nvSpPr>
        <p:spPr>
          <a:xfrm>
            <a:off x="457200" y="836712"/>
            <a:ext cx="8229600" cy="5289451"/>
          </a:xfrm>
        </p:spPr>
        <p:txBody>
          <a:bodyPr/>
          <a:lstStyle/>
          <a:p>
            <a:r>
              <a:rPr lang="en-NZ" dirty="0" smtClean="0"/>
              <a:t>Frau Hermann the mayor’s wife, standing fluffy-haired and shivery in her enormous cold-aired doorway Always silent. Always alone. No words, not once</a:t>
            </a:r>
            <a:endParaRPr lang="en-NZ" dirty="0"/>
          </a:p>
        </p:txBody>
      </p:sp>
    </p:spTree>
    <p:extLst>
      <p:ext uri="{BB962C8B-B14F-4D97-AF65-F5344CB8AC3E}">
        <p14:creationId xmlns:p14="http://schemas.microsoft.com/office/powerpoint/2010/main" val="1522711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Imagery</a:t>
            </a:r>
            <a:endParaRPr lang="en-NZ" dirty="0"/>
          </a:p>
        </p:txBody>
      </p:sp>
      <p:sp>
        <p:nvSpPr>
          <p:cNvPr id="3" name="Content Placeholder 2"/>
          <p:cNvSpPr>
            <a:spLocks noGrp="1"/>
          </p:cNvSpPr>
          <p:nvPr>
            <p:ph idx="1"/>
          </p:nvPr>
        </p:nvSpPr>
        <p:spPr>
          <a:xfrm>
            <a:off x="457200" y="1124744"/>
            <a:ext cx="8229600" cy="5001419"/>
          </a:xfrm>
        </p:spPr>
        <p:txBody>
          <a:bodyPr/>
          <a:lstStyle/>
          <a:p>
            <a:r>
              <a:rPr lang="en-NZ" dirty="0" smtClean="0"/>
              <a:t>Bite marks of snow on her hands</a:t>
            </a:r>
          </a:p>
          <a:p>
            <a:r>
              <a:rPr lang="en-NZ" dirty="0" smtClean="0"/>
              <a:t>Wire-like shins. </a:t>
            </a:r>
            <a:r>
              <a:rPr lang="en-NZ" dirty="0" err="1" smtClean="0"/>
              <a:t>Coathanger</a:t>
            </a:r>
            <a:r>
              <a:rPr lang="en-NZ" dirty="0" smtClean="0"/>
              <a:t> arms. A starving smile</a:t>
            </a:r>
          </a:p>
          <a:p>
            <a:r>
              <a:rPr lang="en-NZ" dirty="0" smtClean="0"/>
              <a:t>Foster father’s eyes were …made of kindness, and silver. Like soft silver, melting.</a:t>
            </a:r>
          </a:p>
          <a:p>
            <a:r>
              <a:rPr lang="en-NZ" dirty="0" smtClean="0"/>
              <a:t>Would wake swimming in her sheets, screaming and drowning in the flood of sheets</a:t>
            </a:r>
          </a:p>
          <a:p>
            <a:endParaRPr lang="en-NZ" dirty="0"/>
          </a:p>
        </p:txBody>
      </p:sp>
    </p:spTree>
    <p:extLst>
      <p:ext uri="{BB962C8B-B14F-4D97-AF65-F5344CB8AC3E}">
        <p14:creationId xmlns:p14="http://schemas.microsoft.com/office/powerpoint/2010/main" val="3355483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008112"/>
          </a:xfrm>
        </p:spPr>
        <p:txBody>
          <a:bodyPr>
            <a:normAutofit fontScale="90000"/>
          </a:bodyPr>
          <a:lstStyle/>
          <a:p>
            <a:r>
              <a:rPr lang="en-NZ" dirty="0" smtClean="0"/>
              <a:t>The “purpose” can also be called ‘the theme’</a:t>
            </a:r>
            <a:endParaRPr lang="en-NZ" dirty="0"/>
          </a:p>
        </p:txBody>
      </p:sp>
      <p:sp>
        <p:nvSpPr>
          <p:cNvPr id="3" name="Content Placeholder 2"/>
          <p:cNvSpPr>
            <a:spLocks noGrp="1"/>
          </p:cNvSpPr>
          <p:nvPr>
            <p:ph idx="1"/>
          </p:nvPr>
        </p:nvSpPr>
        <p:spPr>
          <a:xfrm>
            <a:off x="467544" y="1196752"/>
            <a:ext cx="8229600" cy="5472608"/>
          </a:xfrm>
        </p:spPr>
        <p:txBody>
          <a:bodyPr/>
          <a:lstStyle/>
          <a:p>
            <a:r>
              <a:rPr lang="en-NZ" dirty="0" smtClean="0"/>
              <a:t>Common themes might be </a:t>
            </a:r>
          </a:p>
          <a:p>
            <a:r>
              <a:rPr lang="en-NZ" dirty="0" smtClean="0"/>
              <a:t>the horror of war</a:t>
            </a:r>
          </a:p>
          <a:p>
            <a:r>
              <a:rPr lang="en-NZ" dirty="0" smtClean="0"/>
              <a:t>The ugliness of prejudice</a:t>
            </a:r>
          </a:p>
          <a:p>
            <a:endParaRPr lang="en-NZ" dirty="0"/>
          </a:p>
          <a:p>
            <a:endParaRPr lang="en-NZ" dirty="0" smtClean="0"/>
          </a:p>
          <a:p>
            <a:endParaRPr lang="en-NZ" dirty="0" smtClean="0"/>
          </a:p>
          <a:p>
            <a:endParaRPr lang="en-NZ" dirty="0" smtClean="0"/>
          </a:p>
          <a:p>
            <a:r>
              <a:rPr lang="en-NZ" dirty="0" smtClean="0"/>
              <a:t>The importance of family </a:t>
            </a:r>
          </a:p>
          <a:p>
            <a:r>
              <a:rPr lang="en-NZ" dirty="0" smtClean="0"/>
              <a:t>And the power of words</a:t>
            </a:r>
          </a:p>
          <a:p>
            <a:endParaRPr lang="en-NZ" dirty="0" smtClean="0"/>
          </a:p>
          <a:p>
            <a:endParaRPr lang="en-NZ" dirty="0"/>
          </a:p>
        </p:txBody>
      </p:sp>
      <p:pic>
        <p:nvPicPr>
          <p:cNvPr id="1026" name="Picture 2" descr="C:\Users\Sally\AppData\Local\Microsoft\Windows\Temporary Internet Files\Content.IE5\APZFIJ1J\MC90003679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1844824"/>
            <a:ext cx="1943100" cy="142737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212" y="3307113"/>
            <a:ext cx="2692700" cy="1980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descr="C:\Users\Sally\AppData\Local\Microsoft\Windows\Temporary Internet Files\Content.IE5\ZK4T0VQB\MC90002443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3390" y="4297241"/>
            <a:ext cx="2799010" cy="2420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843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My thoughts</a:t>
            </a:r>
            <a:endParaRPr lang="en-NZ" dirty="0"/>
          </a:p>
        </p:txBody>
      </p:sp>
      <p:sp>
        <p:nvSpPr>
          <p:cNvPr id="3" name="Content Placeholder 2"/>
          <p:cNvSpPr>
            <a:spLocks noGrp="1"/>
          </p:cNvSpPr>
          <p:nvPr>
            <p:ph idx="1"/>
          </p:nvPr>
        </p:nvSpPr>
        <p:spPr>
          <a:xfrm>
            <a:off x="457200" y="1124744"/>
            <a:ext cx="8229600" cy="5001419"/>
          </a:xfrm>
        </p:spPr>
        <p:txBody>
          <a:bodyPr>
            <a:normAutofit lnSpcReduction="10000"/>
          </a:bodyPr>
          <a:lstStyle/>
          <a:p>
            <a:r>
              <a:rPr lang="en-NZ" dirty="0" smtClean="0"/>
              <a:t>He wanted to make us see the war in Germany from a different perspective</a:t>
            </a:r>
          </a:p>
          <a:p>
            <a:r>
              <a:rPr lang="en-NZ" dirty="0" smtClean="0"/>
              <a:t>He wanted to show the destructiveness of dangerous ideas like the ones created by prejudice</a:t>
            </a:r>
          </a:p>
          <a:p>
            <a:r>
              <a:rPr lang="en-NZ" dirty="0" smtClean="0"/>
              <a:t>He wanted to show the power of language.</a:t>
            </a:r>
          </a:p>
          <a:p>
            <a:r>
              <a:rPr lang="en-NZ" dirty="0" smtClean="0"/>
              <a:t>He wanted to tell the story of ordinary people</a:t>
            </a:r>
          </a:p>
          <a:p>
            <a:r>
              <a:rPr lang="en-NZ" dirty="0" smtClean="0"/>
              <a:t>He wanted to show the power of love.</a:t>
            </a:r>
          </a:p>
          <a:p>
            <a:r>
              <a:rPr lang="en-NZ" dirty="0" smtClean="0"/>
              <a:t>He wanted to play with writing styles and novel conventions</a:t>
            </a:r>
          </a:p>
          <a:p>
            <a:endParaRPr lang="en-NZ" dirty="0"/>
          </a:p>
        </p:txBody>
      </p:sp>
    </p:spTree>
    <p:extLst>
      <p:ext uri="{BB962C8B-B14F-4D97-AF65-F5344CB8AC3E}">
        <p14:creationId xmlns:p14="http://schemas.microsoft.com/office/powerpoint/2010/main" val="1328924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856984" cy="706090"/>
          </a:xfrm>
        </p:spPr>
        <p:txBody>
          <a:bodyPr>
            <a:normAutofit fontScale="90000"/>
          </a:bodyPr>
          <a:lstStyle/>
          <a:p>
            <a:r>
              <a:rPr lang="en-NZ" dirty="0" smtClean="0"/>
              <a:t>Whatever the topic is, do the following:</a:t>
            </a:r>
            <a:endParaRPr lang="en-NZ" dirty="0"/>
          </a:p>
        </p:txBody>
      </p:sp>
      <p:sp>
        <p:nvSpPr>
          <p:cNvPr id="3" name="Content Placeholder 2"/>
          <p:cNvSpPr>
            <a:spLocks noGrp="1"/>
          </p:cNvSpPr>
          <p:nvPr>
            <p:ph idx="1"/>
          </p:nvPr>
        </p:nvSpPr>
        <p:spPr>
          <a:xfrm>
            <a:off x="457200" y="1052736"/>
            <a:ext cx="8229600" cy="5073427"/>
          </a:xfrm>
        </p:spPr>
        <p:txBody>
          <a:bodyPr>
            <a:normAutofit/>
          </a:bodyPr>
          <a:lstStyle/>
          <a:p>
            <a:r>
              <a:rPr lang="en-NZ" dirty="0" smtClean="0"/>
              <a:t>1. </a:t>
            </a:r>
            <a:r>
              <a:rPr lang="en-NZ" dirty="0" smtClean="0">
                <a:solidFill>
                  <a:srgbClr val="C00000"/>
                </a:solidFill>
              </a:rPr>
              <a:t>Refer to the topic </a:t>
            </a:r>
            <a:r>
              <a:rPr lang="en-NZ" dirty="0" smtClean="0"/>
              <a:t>in your introduction using </a:t>
            </a:r>
            <a:r>
              <a:rPr lang="en-NZ" b="1" dirty="0" smtClean="0"/>
              <a:t>all the key words </a:t>
            </a:r>
            <a:r>
              <a:rPr lang="en-NZ" dirty="0" smtClean="0"/>
              <a:t>in your introduction.</a:t>
            </a:r>
          </a:p>
          <a:p>
            <a:r>
              <a:rPr lang="en-NZ" dirty="0" smtClean="0"/>
              <a:t>State what </a:t>
            </a:r>
            <a:r>
              <a:rPr lang="en-NZ" dirty="0" smtClean="0">
                <a:solidFill>
                  <a:srgbClr val="7030A0"/>
                </a:solidFill>
              </a:rPr>
              <a:t>YOUR approach </a:t>
            </a:r>
            <a:r>
              <a:rPr lang="en-NZ" dirty="0" smtClean="0"/>
              <a:t>to the topic is or what </a:t>
            </a:r>
            <a:r>
              <a:rPr lang="en-NZ" dirty="0" smtClean="0">
                <a:solidFill>
                  <a:srgbClr val="7030A0"/>
                </a:solidFill>
              </a:rPr>
              <a:t>YOUR ideas </a:t>
            </a:r>
            <a:r>
              <a:rPr lang="en-NZ" dirty="0" smtClean="0"/>
              <a:t>about the topic are. </a:t>
            </a:r>
          </a:p>
          <a:p>
            <a:r>
              <a:rPr lang="en-NZ" dirty="0" smtClean="0"/>
              <a:t>NOTE: Having said you will be discussing these things – discuss them!</a:t>
            </a:r>
          </a:p>
          <a:p>
            <a:r>
              <a:rPr lang="en-NZ" b="1" u="sng" dirty="0" smtClean="0"/>
              <a:t>ALWAYS</a:t>
            </a:r>
            <a:r>
              <a:rPr lang="en-NZ" dirty="0" smtClean="0"/>
              <a:t> STATE </a:t>
            </a:r>
            <a:r>
              <a:rPr lang="en-NZ" dirty="0" smtClean="0">
                <a:solidFill>
                  <a:srgbClr val="FF0066"/>
                </a:solidFill>
              </a:rPr>
              <a:t>THE AUTHOR’S OVERALL PURPOSE </a:t>
            </a:r>
            <a:r>
              <a:rPr lang="en-NZ" dirty="0" smtClean="0"/>
              <a:t>IN WRITING THIS TEXT even if it is not a “theme” essay.</a:t>
            </a:r>
            <a:endParaRPr lang="en-NZ" dirty="0"/>
          </a:p>
        </p:txBody>
      </p:sp>
    </p:spTree>
    <p:extLst>
      <p:ext uri="{BB962C8B-B14F-4D97-AF65-F5344CB8AC3E}">
        <p14:creationId xmlns:p14="http://schemas.microsoft.com/office/powerpoint/2010/main" val="341891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36496" cy="1066130"/>
          </a:xfrm>
        </p:spPr>
        <p:txBody>
          <a:bodyPr>
            <a:normAutofit fontScale="90000"/>
          </a:bodyPr>
          <a:lstStyle/>
          <a:p>
            <a:r>
              <a:rPr lang="en-NZ" dirty="0" smtClean="0"/>
              <a:t>Second paragraph of your essay is a </a:t>
            </a:r>
            <a:r>
              <a:rPr lang="en-NZ" dirty="0" smtClean="0">
                <a:solidFill>
                  <a:srgbClr val="C00000"/>
                </a:solidFill>
              </a:rPr>
              <a:t>context</a:t>
            </a:r>
            <a:r>
              <a:rPr lang="en-NZ" dirty="0" smtClean="0"/>
              <a:t> paragraph</a:t>
            </a:r>
            <a:endParaRPr lang="en-NZ" dirty="0"/>
          </a:p>
        </p:txBody>
      </p:sp>
      <p:sp>
        <p:nvSpPr>
          <p:cNvPr id="3" name="Content Placeholder 2"/>
          <p:cNvSpPr>
            <a:spLocks noGrp="1"/>
          </p:cNvSpPr>
          <p:nvPr>
            <p:ph idx="1"/>
          </p:nvPr>
        </p:nvSpPr>
        <p:spPr/>
        <p:txBody>
          <a:bodyPr>
            <a:normAutofit/>
          </a:bodyPr>
          <a:lstStyle/>
          <a:p>
            <a:r>
              <a:rPr lang="en-NZ" dirty="0" smtClean="0">
                <a:solidFill>
                  <a:srgbClr val="C00000"/>
                </a:solidFill>
              </a:rPr>
              <a:t>You must tell the marker something about the text- who is in it, where it is set,  what happens and what is important about it. </a:t>
            </a:r>
          </a:p>
          <a:p>
            <a:r>
              <a:rPr lang="en-NZ" dirty="0" smtClean="0"/>
              <a:t>Write a sentence or two about what the book is about- you have three minutes</a:t>
            </a:r>
          </a:p>
        </p:txBody>
      </p:sp>
    </p:spTree>
    <p:extLst>
      <p:ext uri="{BB962C8B-B14F-4D97-AF65-F5344CB8AC3E}">
        <p14:creationId xmlns:p14="http://schemas.microsoft.com/office/powerpoint/2010/main" val="3589039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Your statements</a:t>
            </a:r>
            <a:endParaRPr lang="en-NZ" dirty="0"/>
          </a:p>
        </p:txBody>
      </p:sp>
      <p:sp>
        <p:nvSpPr>
          <p:cNvPr id="3" name="Content Placeholder 2"/>
          <p:cNvSpPr>
            <a:spLocks noGrp="1"/>
          </p:cNvSpPr>
          <p:nvPr>
            <p:ph idx="1"/>
          </p:nvPr>
        </p:nvSpPr>
        <p:spPr/>
        <p:txBody>
          <a:bodyPr/>
          <a:lstStyle/>
          <a:p>
            <a:endParaRPr lang="en-NZ" dirty="0"/>
          </a:p>
        </p:txBody>
      </p:sp>
    </p:spTree>
    <p:extLst>
      <p:ext uri="{BB962C8B-B14F-4D97-AF65-F5344CB8AC3E}">
        <p14:creationId xmlns:p14="http://schemas.microsoft.com/office/powerpoint/2010/main" val="2145002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 sample </a:t>
            </a:r>
            <a:r>
              <a:rPr lang="en-NZ" dirty="0" smtClean="0">
                <a:solidFill>
                  <a:srgbClr val="C00000"/>
                </a:solidFill>
              </a:rPr>
              <a:t>context</a:t>
            </a:r>
            <a:r>
              <a:rPr lang="en-NZ" dirty="0" smtClean="0"/>
              <a:t> paragraph</a:t>
            </a:r>
            <a:endParaRPr lang="en-NZ" dirty="0"/>
          </a:p>
        </p:txBody>
      </p:sp>
      <p:sp>
        <p:nvSpPr>
          <p:cNvPr id="3" name="Content Placeholder 2"/>
          <p:cNvSpPr>
            <a:spLocks noGrp="1"/>
          </p:cNvSpPr>
          <p:nvPr>
            <p:ph idx="1"/>
          </p:nvPr>
        </p:nvSpPr>
        <p:spPr>
          <a:xfrm>
            <a:off x="457200" y="1268760"/>
            <a:ext cx="8229600" cy="5589240"/>
          </a:xfrm>
        </p:spPr>
        <p:txBody>
          <a:bodyPr>
            <a:noAutofit/>
          </a:bodyPr>
          <a:lstStyle/>
          <a:p>
            <a:r>
              <a:rPr lang="en-NZ" sz="2200" dirty="0" smtClean="0"/>
              <a:t>This novel is set in World War II and is unusual in that it presents a story of an ordinary family in Germany and their attempts to survive these horrors. The main character is </a:t>
            </a:r>
            <a:r>
              <a:rPr lang="en-NZ" sz="2200" dirty="0" err="1" smtClean="0"/>
              <a:t>Liesel</a:t>
            </a:r>
            <a:r>
              <a:rPr lang="en-NZ" sz="2200" dirty="0" smtClean="0"/>
              <a:t>, orphaned by this war, who has been sent to live with Hans, a house painter and Rosa, his wife.  Her fear and loss is eased by the unconditional love given her by Hans, her friendship with her schoolmate, Rudy, who loves her and her experiences with Max the Jewish refugee hidden in their basement.  The other key element of her life is her discovery of words and learning to read. In this she recognises how Hitler’s words have destroyed her life but how through books and love words can be healing and build up what was destroyed. Several books feature symbolically and are either stolen by her, given to her or written for her and by her. The other unusual element is that an </a:t>
            </a:r>
            <a:r>
              <a:rPr lang="en-NZ" sz="2200" dirty="0" err="1" smtClean="0"/>
              <a:t>unstereotypical</a:t>
            </a:r>
            <a:r>
              <a:rPr lang="en-NZ" sz="2200" dirty="0"/>
              <a:t> </a:t>
            </a:r>
            <a:r>
              <a:rPr lang="en-NZ" sz="2200" dirty="0" smtClean="0"/>
              <a:t>‘Death’ is a character in the story and is also the narrator. </a:t>
            </a:r>
            <a:endParaRPr lang="en-NZ" sz="2200" dirty="0"/>
          </a:p>
        </p:txBody>
      </p:sp>
    </p:spTree>
    <p:extLst>
      <p:ext uri="{BB962C8B-B14F-4D97-AF65-F5344CB8AC3E}">
        <p14:creationId xmlns:p14="http://schemas.microsoft.com/office/powerpoint/2010/main" val="2630547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NZ" dirty="0" smtClean="0"/>
              <a:t>QUOTE  from the novel</a:t>
            </a:r>
            <a:endParaRPr lang="en-NZ" dirty="0"/>
          </a:p>
        </p:txBody>
      </p:sp>
      <p:sp>
        <p:nvSpPr>
          <p:cNvPr id="3" name="Content Placeholder 2"/>
          <p:cNvSpPr>
            <a:spLocks noGrp="1"/>
          </p:cNvSpPr>
          <p:nvPr>
            <p:ph idx="1"/>
          </p:nvPr>
        </p:nvSpPr>
        <p:spPr>
          <a:xfrm>
            <a:off x="496506" y="836712"/>
            <a:ext cx="8229600" cy="5832648"/>
          </a:xfrm>
        </p:spPr>
        <p:txBody>
          <a:bodyPr>
            <a:normAutofit fontScale="92500" lnSpcReduction="10000"/>
          </a:bodyPr>
          <a:lstStyle/>
          <a:p>
            <a:pPr marL="0" indent="0">
              <a:buNone/>
            </a:pPr>
            <a:r>
              <a:rPr lang="en-NZ" dirty="0" smtClean="0"/>
              <a:t>It’s just  small story, really, about, amongst other things:</a:t>
            </a:r>
          </a:p>
          <a:p>
            <a:pPr marL="0" indent="0">
              <a:buNone/>
            </a:pPr>
            <a:r>
              <a:rPr lang="en-NZ" dirty="0" smtClean="0"/>
              <a:t>A girl,			</a:t>
            </a:r>
          </a:p>
          <a:p>
            <a:pPr marL="0" indent="0">
              <a:buNone/>
            </a:pPr>
            <a:r>
              <a:rPr lang="en-NZ" dirty="0" smtClean="0"/>
              <a:t>Some words,</a:t>
            </a:r>
          </a:p>
          <a:p>
            <a:pPr marL="0" indent="0">
              <a:buNone/>
            </a:pPr>
            <a:r>
              <a:rPr lang="en-NZ" dirty="0" smtClean="0"/>
              <a:t> an accordionist,			</a:t>
            </a:r>
          </a:p>
          <a:p>
            <a:pPr marL="0" indent="0">
              <a:buNone/>
            </a:pPr>
            <a:r>
              <a:rPr lang="en-NZ" dirty="0" smtClean="0"/>
              <a:t>Some fanatical Germans,	</a:t>
            </a:r>
          </a:p>
          <a:p>
            <a:pPr marL="0" indent="0">
              <a:buNone/>
            </a:pPr>
            <a:endParaRPr lang="en-NZ" dirty="0" smtClean="0"/>
          </a:p>
          <a:p>
            <a:pPr marL="0" indent="0">
              <a:buNone/>
            </a:pPr>
            <a:r>
              <a:rPr lang="en-NZ" dirty="0" smtClean="0"/>
              <a:t>A Jewish fist fighter</a:t>
            </a:r>
          </a:p>
          <a:p>
            <a:pPr marL="0" indent="0">
              <a:buNone/>
            </a:pPr>
            <a:endParaRPr lang="en-NZ" dirty="0" smtClean="0"/>
          </a:p>
          <a:p>
            <a:pPr marL="0" indent="0">
              <a:buNone/>
            </a:pPr>
            <a:endParaRPr lang="en-NZ" dirty="0" smtClean="0"/>
          </a:p>
          <a:p>
            <a:pPr marL="0" indent="0">
              <a:buNone/>
            </a:pPr>
            <a:r>
              <a:rPr lang="en-NZ" dirty="0"/>
              <a:t> </a:t>
            </a:r>
            <a:r>
              <a:rPr lang="en-NZ" dirty="0" smtClean="0"/>
              <a:t>  And quite a lot of thievery</a:t>
            </a:r>
            <a:endParaRPr lang="en-N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375693" y="1556792"/>
            <a:ext cx="3048001" cy="1490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656" y="1484784"/>
            <a:ext cx="2545665" cy="2838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6979" y="4565739"/>
            <a:ext cx="2687021" cy="217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960" y="3850019"/>
            <a:ext cx="1375469" cy="1775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57561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795</TotalTime>
  <Words>1540</Words>
  <Application>Microsoft Office PowerPoint</Application>
  <PresentationFormat>On-screen Show (4:3)</PresentationFormat>
  <Paragraphs>137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The Book Thief</vt:lpstr>
      <vt:lpstr>First consider : </vt:lpstr>
      <vt:lpstr>The “purpose” can also be called ‘the theme’</vt:lpstr>
      <vt:lpstr>My thoughts</vt:lpstr>
      <vt:lpstr>Whatever the topic is, do the following:</vt:lpstr>
      <vt:lpstr>Second paragraph of your essay is a context paragraph</vt:lpstr>
      <vt:lpstr>Your statements</vt:lpstr>
      <vt:lpstr>A sample context paragraph</vt:lpstr>
      <vt:lpstr>QUOTE  from the novel</vt:lpstr>
      <vt:lpstr>PowerPoint Presentation</vt:lpstr>
      <vt:lpstr>TOPIC: </vt:lpstr>
      <vt:lpstr>A key quote in an article by the author</vt:lpstr>
      <vt:lpstr>Theme: The Power of Words</vt:lpstr>
      <vt:lpstr>THEME IDEAS on The Power of Words and HOW these are presented</vt:lpstr>
      <vt:lpstr>Theme ideas cont.</vt:lpstr>
      <vt:lpstr>Significance beyond the obvious</vt:lpstr>
      <vt:lpstr>Examples of Zusak’s style </vt:lpstr>
      <vt:lpstr>PowerPoint Presentation</vt:lpstr>
      <vt:lpstr>Quotes 1</vt:lpstr>
      <vt:lpstr>Quotes 2</vt:lpstr>
      <vt:lpstr>Quotes 3</vt:lpstr>
      <vt:lpstr>Imagery</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Book Thief</dc:title>
  <dc:creator>Sally</dc:creator>
  <cp:lastModifiedBy>Administrator</cp:lastModifiedBy>
  <cp:revision>25</cp:revision>
  <dcterms:created xsi:type="dcterms:W3CDTF">2013-10-12T21:42:31Z</dcterms:created>
  <dcterms:modified xsi:type="dcterms:W3CDTF">2013-10-14T20:55:07Z</dcterms:modified>
</cp:coreProperties>
</file>