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DA4B4-F4B0-438B-B448-A37758B25204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E0CF3-32C2-4C76-92C3-F6ABAF8993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67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E0CF3-32C2-4C76-92C3-F6ABAF89936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9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E0CF3-32C2-4C76-92C3-F6ABAF89936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1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1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2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5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4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7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8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5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9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EC6A-A795-4ECB-8253-FC160CFB1BAC}" type="datetimeFigureOut">
              <a:rPr lang="en-US" smtClean="0"/>
              <a:pPr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B3A49-70AE-42F7-A4AA-E98039792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9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447799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Georgia" pitchFamily="18" charset="0"/>
              </a:rPr>
              <a:t>Rhetoric</a:t>
            </a:r>
            <a:endParaRPr lang="en-US" sz="8800" dirty="0"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man4426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209800"/>
            <a:ext cx="36004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Euphemism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Substitution of a mild, indirect, or vague expression  for one that is thought to be offensive, harsh ,or blunt.</a:t>
            </a:r>
          </a:p>
          <a:p>
            <a:r>
              <a:rPr lang="en-US" dirty="0" smtClean="0"/>
              <a:t>Greek for  “use of good words”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To pass away  =  he is no longer with us= die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Conflict= war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Friendly fire= accidently killing  soldiers  on your own side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Undocumented workers= illegal aliens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Revenue enhancement= more taxes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Answer the  call  of nature= 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Insulting or abusive word or expression, name –calling</a:t>
            </a:r>
          </a:p>
          <a:p>
            <a:endParaRPr lang="en-US" dirty="0"/>
          </a:p>
          <a:p>
            <a:r>
              <a:rPr lang="en-US" dirty="0" smtClean="0"/>
              <a:t>Jelly-boned swine</a:t>
            </a:r>
          </a:p>
          <a:p>
            <a:r>
              <a:rPr lang="en-US" dirty="0" smtClean="0"/>
              <a:t>Impudent strumpet</a:t>
            </a:r>
          </a:p>
          <a:p>
            <a:r>
              <a:rPr lang="en-US" dirty="0" smtClean="0"/>
              <a:t>Ignorant scum of putrescence</a:t>
            </a:r>
          </a:p>
          <a:p>
            <a:r>
              <a:rPr lang="en-US" dirty="0" smtClean="0"/>
              <a:t>Philistine pig </a:t>
            </a:r>
          </a:p>
          <a:p>
            <a:r>
              <a:rPr lang="en-US" dirty="0" smtClean="0"/>
              <a:t>Whining hypocritical toad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319" y="3474284"/>
            <a:ext cx="4802463" cy="33560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Metonymy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1524000" y="4419600"/>
            <a:ext cx="1219200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ular Callout 4"/>
          <p:cNvSpPr/>
          <p:nvPr/>
        </p:nvSpPr>
        <p:spPr>
          <a:xfrm>
            <a:off x="5410200" y="4495800"/>
            <a:ext cx="914400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Substitution of one word for another which it suggests</a:t>
            </a:r>
          </a:p>
          <a:p>
            <a:endParaRPr lang="en-US" dirty="0" smtClean="0"/>
          </a:p>
          <a:p>
            <a:r>
              <a:rPr lang="en-US" dirty="0" smtClean="0"/>
              <a:t>He is a man of the </a:t>
            </a:r>
            <a:r>
              <a:rPr lang="en-US" dirty="0" smtClean="0">
                <a:solidFill>
                  <a:srgbClr val="FF0000"/>
                </a:solidFill>
              </a:rPr>
              <a:t>cloth</a:t>
            </a:r>
            <a:r>
              <a:rPr lang="en-US" dirty="0" smtClean="0"/>
              <a:t>.  ( religious)</a:t>
            </a:r>
          </a:p>
          <a:p>
            <a:r>
              <a:rPr lang="en-US" dirty="0" smtClean="0"/>
              <a:t>The hand that rocks the cradle, rules the world.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words                                war</a:t>
            </a:r>
          </a:p>
          <a:p>
            <a:r>
              <a:rPr lang="en-US" dirty="0" smtClean="0"/>
              <a:t>The</a:t>
            </a:r>
            <a:r>
              <a:rPr lang="en-US" dirty="0" smtClean="0">
                <a:solidFill>
                  <a:srgbClr val="FF0000"/>
                </a:solidFill>
              </a:rPr>
              <a:t> pen </a:t>
            </a:r>
            <a:r>
              <a:rPr lang="en-US" dirty="0" smtClean="0"/>
              <a:t>is mightier than the </a:t>
            </a:r>
            <a:r>
              <a:rPr lang="en-US" dirty="0" smtClean="0">
                <a:solidFill>
                  <a:srgbClr val="FF0000"/>
                </a:solidFill>
              </a:rPr>
              <a:t>sword.</a:t>
            </a:r>
          </a:p>
          <a:p>
            <a:pPr>
              <a:buNone/>
            </a:pPr>
            <a:r>
              <a:rPr lang="en-US" dirty="0" smtClean="0"/>
              <a:t>                                       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725924"/>
            <a:ext cx="2607843" cy="21528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05" y="-381000"/>
            <a:ext cx="1923495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Paraprosdokian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Surprise or unexpected ending of a phrase or series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There but for the grace of God- goes God.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Change is inevitable, except from the vending machine.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If I agreed with you we would both be wrong.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I didn’t say it was your fault; I said I was blaming you.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Polysyndeton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repetition of conjunctions in a series of coordinate words, phrases, or clauses.</a:t>
            </a:r>
          </a:p>
          <a:p>
            <a:endParaRPr lang="en-US" dirty="0" smtClean="0"/>
          </a:p>
          <a:p>
            <a:r>
              <a:rPr lang="en-US" b="1" dirty="0" smtClean="0"/>
              <a:t>I said, “Who killed him?”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he said, “ I don’t know,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it was dark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there was water in the street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no light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windows broke </a:t>
            </a:r>
            <a:r>
              <a:rPr lang="en-US" b="1" dirty="0" smtClean="0">
                <a:solidFill>
                  <a:srgbClr val="FF0000"/>
                </a:solidFill>
              </a:rPr>
              <a:t>and </a:t>
            </a:r>
            <a:r>
              <a:rPr lang="en-US" b="1" dirty="0" smtClean="0"/>
              <a:t>boats all tied up 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everything…”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Synecdoche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Understanding one thing for  another; a part for the whole, or the whole for the part.</a:t>
            </a:r>
          </a:p>
          <a:p>
            <a:endParaRPr lang="en-US" dirty="0" smtClean="0"/>
          </a:p>
          <a:p>
            <a:r>
              <a:rPr lang="en-US" b="1" dirty="0" smtClean="0"/>
              <a:t>Give us this day our </a:t>
            </a:r>
            <a:r>
              <a:rPr lang="en-US" b="1" dirty="0" smtClean="0">
                <a:solidFill>
                  <a:srgbClr val="FF0000"/>
                </a:solidFill>
              </a:rPr>
              <a:t>daily bread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The US won three </a:t>
            </a:r>
            <a:r>
              <a:rPr lang="en-US" b="1" dirty="0" smtClean="0">
                <a:solidFill>
                  <a:srgbClr val="FF0000"/>
                </a:solidFill>
              </a:rPr>
              <a:t>gold medals.</a:t>
            </a:r>
          </a:p>
          <a:p>
            <a:r>
              <a:rPr lang="en-US" b="1" dirty="0" smtClean="0"/>
              <a:t>I need a new set of </a:t>
            </a:r>
            <a:r>
              <a:rPr lang="en-US" b="1" dirty="0" smtClean="0">
                <a:solidFill>
                  <a:srgbClr val="FF0000"/>
                </a:solidFill>
              </a:rPr>
              <a:t>wheels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white house </a:t>
            </a:r>
            <a:r>
              <a:rPr lang="en-US" b="1" dirty="0" smtClean="0"/>
              <a:t>has a new budget.</a:t>
            </a:r>
          </a:p>
          <a:p>
            <a:r>
              <a:rPr lang="en-US" b="1" dirty="0" smtClean="0"/>
              <a:t>My </a:t>
            </a:r>
            <a:r>
              <a:rPr lang="en-US" b="1" dirty="0" smtClean="0">
                <a:solidFill>
                  <a:srgbClr val="FF0000"/>
                </a:solidFill>
              </a:rPr>
              <a:t>ride</a:t>
            </a:r>
            <a:r>
              <a:rPr lang="en-US" b="1" dirty="0" smtClean="0"/>
              <a:t> isn’t here yet.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163127"/>
            <a:ext cx="35814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Syllogism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Deductive  scheme of a formal argument</a:t>
            </a:r>
          </a:p>
          <a:p>
            <a:r>
              <a:rPr lang="en-US" dirty="0" smtClean="0"/>
              <a:t>Contains a major premise, minor premise &amp; conclusion</a:t>
            </a:r>
          </a:p>
          <a:p>
            <a:endParaRPr lang="en-US" dirty="0"/>
          </a:p>
          <a:p>
            <a:r>
              <a:rPr lang="en-US" dirty="0" smtClean="0"/>
              <a:t>Major </a:t>
            </a:r>
            <a:r>
              <a:rPr lang="en-US" smtClean="0"/>
              <a:t>premise: All </a:t>
            </a:r>
            <a:r>
              <a:rPr lang="en-US" dirty="0" smtClean="0"/>
              <a:t>men are mortal.</a:t>
            </a:r>
          </a:p>
          <a:p>
            <a:r>
              <a:rPr lang="en-US" dirty="0" smtClean="0"/>
              <a:t>Minor premise: Socrates is a man.</a:t>
            </a:r>
          </a:p>
          <a:p>
            <a:r>
              <a:rPr lang="en-US" dirty="0" smtClean="0"/>
              <a:t>Conclusion:  Socrates is mortal.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3266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Plato: Rhetoric is the art of enchanting the soul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Philip Johnson: Rhetoric is the art of framing an argument so that it can be appreciated by an audience</a:t>
            </a:r>
            <a:r>
              <a:rPr lang="en-US" b="1" dirty="0" smtClean="0"/>
              <a:t>.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Andrea Lunsford: Rhetoric is the art, practice, and study of human communication</a:t>
            </a:r>
          </a:p>
          <a:p>
            <a:r>
              <a:rPr lang="en-US" b="1" dirty="0" smtClean="0"/>
              <a:t>John Locke: That powerful instrument of error and deceit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Thomas Farrell: Rhetoric is an acquired competency, a manner of thinking that events possibilities for persuasion, conviction, action, and judgments</a:t>
            </a:r>
          </a:p>
          <a:p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299614" y="1600200"/>
            <a:ext cx="1387186" cy="4525963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864" y="1066800"/>
            <a:ext cx="36195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Rhetorical </a:t>
            </a:r>
            <a:r>
              <a:rPr lang="en-US" dirty="0" smtClean="0"/>
              <a:t>elements: Alliteration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Repetition of the same sound beginning  in the same sentence.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et us go forth to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ead the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and we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/>
              <a:t>ove. (JFK)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dirty="0" err="1" smtClean="0"/>
              <a:t>eni</a:t>
            </a:r>
            <a:r>
              <a:rPr lang="en-US" b="1" dirty="0" smtClean="0"/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dirty="0" err="1" smtClean="0"/>
              <a:t>idi</a:t>
            </a:r>
            <a:r>
              <a:rPr lang="en-US" b="1" dirty="0" smtClean="0"/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dirty="0" err="1" smtClean="0"/>
              <a:t>ici</a:t>
            </a:r>
            <a:r>
              <a:rPr lang="en-US" b="1" dirty="0" smtClean="0"/>
              <a:t>.  ( Julius Caesar)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Effect?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962400"/>
            <a:ext cx="16383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Anadiplosis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repetition of one or several words, specifically of a word that ends one clause at the beginning of the next.</a:t>
            </a:r>
          </a:p>
          <a:p>
            <a:endParaRPr lang="en-US" dirty="0"/>
          </a:p>
          <a:p>
            <a:r>
              <a:rPr lang="en-US" b="1" dirty="0" smtClean="0"/>
              <a:t>Men in great place are thrice </a:t>
            </a:r>
            <a:r>
              <a:rPr lang="en-US" b="1" dirty="0" smtClean="0">
                <a:solidFill>
                  <a:srgbClr val="FF0000"/>
                </a:solidFill>
              </a:rPr>
              <a:t>servants</a:t>
            </a:r>
            <a:r>
              <a:rPr lang="en-US" b="1" dirty="0" smtClean="0"/>
              <a:t>: </a:t>
            </a:r>
            <a:r>
              <a:rPr lang="en-US" b="1" dirty="0" smtClean="0">
                <a:solidFill>
                  <a:srgbClr val="FF0000"/>
                </a:solidFill>
              </a:rPr>
              <a:t>servants </a:t>
            </a:r>
            <a:r>
              <a:rPr lang="en-US" b="1" dirty="0" smtClean="0"/>
              <a:t>of the sovereign or state; </a:t>
            </a:r>
            <a:r>
              <a:rPr lang="en-US" b="1" dirty="0" smtClean="0">
                <a:solidFill>
                  <a:srgbClr val="FF0000"/>
                </a:solidFill>
              </a:rPr>
              <a:t>servants </a:t>
            </a:r>
            <a:r>
              <a:rPr lang="en-US" b="1" dirty="0" smtClean="0"/>
              <a:t>of fame; and servants of business</a:t>
            </a:r>
            <a:r>
              <a:rPr lang="en-US" dirty="0" smtClean="0"/>
              <a:t>.  (Francis Bacon)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Effect?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repetition of a word or phrase at the beginning of successive phrases, clauses, or lines.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not flag or fail. </a:t>
            </a:r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go on to the end. </a:t>
            </a:r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fight in France, </a:t>
            </a:r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fight on the seas and oceans, </a:t>
            </a:r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fight with growing confidence and growing strength in the air. </a:t>
            </a:r>
            <a:r>
              <a:rPr lang="en-US" b="1" dirty="0" smtClean="0">
                <a:solidFill>
                  <a:srgbClr val="FF0000"/>
                </a:solidFill>
              </a:rPr>
              <a:t>We shall </a:t>
            </a:r>
            <a:r>
              <a:rPr lang="en-US" b="1" dirty="0" smtClean="0"/>
              <a:t>defend our island…” </a:t>
            </a:r>
            <a:r>
              <a:rPr lang="en-US" dirty="0" smtClean="0"/>
              <a:t>( Churchill)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905000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69409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Opposition or contrast of ideas or words in a balanced or parallel construction</a:t>
            </a:r>
          </a:p>
          <a:p>
            <a:endParaRPr lang="en-US" dirty="0" smtClean="0"/>
          </a:p>
          <a:p>
            <a:r>
              <a:rPr lang="en-US" b="1" dirty="0" smtClean="0"/>
              <a:t>Extremism in defense of liberty is </a:t>
            </a:r>
            <a:r>
              <a:rPr lang="en-US" b="1" dirty="0" smtClean="0">
                <a:solidFill>
                  <a:srgbClr val="FF0000"/>
                </a:solidFill>
              </a:rPr>
              <a:t>no vice</a:t>
            </a:r>
            <a:r>
              <a:rPr lang="en-US" b="1" dirty="0" smtClean="0"/>
              <a:t>, moderation in the pursuit of justice is </a:t>
            </a:r>
            <a:r>
              <a:rPr lang="en-US" b="1" dirty="0" smtClean="0">
                <a:solidFill>
                  <a:srgbClr val="FF0000"/>
                </a:solidFill>
              </a:rPr>
              <a:t>no virtue </a:t>
            </a:r>
            <a:r>
              <a:rPr lang="en-US" b="1" dirty="0" smtClean="0"/>
              <a:t>. </a:t>
            </a:r>
            <a:r>
              <a:rPr lang="en-US" dirty="0" smtClean="0"/>
              <a:t>( Barry  Goldwater)</a:t>
            </a:r>
          </a:p>
          <a:p>
            <a:r>
              <a:rPr lang="en-US" b="1" dirty="0" smtClean="0"/>
              <a:t>Not that I </a:t>
            </a:r>
            <a:r>
              <a:rPr lang="en-US" b="1" dirty="0" smtClean="0">
                <a:solidFill>
                  <a:srgbClr val="FF0000"/>
                </a:solidFill>
              </a:rPr>
              <a:t>loved</a:t>
            </a:r>
            <a:r>
              <a:rPr lang="en-US" b="1" dirty="0" smtClean="0"/>
              <a:t> Caesar </a:t>
            </a:r>
            <a:r>
              <a:rPr lang="en-US" b="1" dirty="0" smtClean="0">
                <a:solidFill>
                  <a:srgbClr val="FF0000"/>
                </a:solidFill>
              </a:rPr>
              <a:t>less,</a:t>
            </a:r>
            <a:r>
              <a:rPr lang="en-US" b="1" dirty="0" smtClean="0"/>
              <a:t> but that I </a:t>
            </a:r>
            <a:r>
              <a:rPr lang="en-US" b="1" dirty="0" smtClean="0">
                <a:solidFill>
                  <a:srgbClr val="FF0000"/>
                </a:solidFill>
              </a:rPr>
              <a:t>loved </a:t>
            </a:r>
            <a:r>
              <a:rPr lang="en-US" b="1" dirty="0" smtClean="0"/>
              <a:t>Rome </a:t>
            </a:r>
            <a:r>
              <a:rPr lang="en-US" b="1" dirty="0" smtClean="0">
                <a:solidFill>
                  <a:srgbClr val="FF0000"/>
                </a:solidFill>
              </a:rPr>
              <a:t>more</a:t>
            </a:r>
            <a:r>
              <a:rPr lang="en-US" b="1" dirty="0" smtClean="0"/>
              <a:t>. </a:t>
            </a:r>
            <a:r>
              <a:rPr lang="en-US" dirty="0" smtClean="0"/>
              <a:t>( Anthony in JC)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447800"/>
            <a:ext cx="495300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Repetition of the same sound in words close together.</a:t>
            </a:r>
          </a:p>
          <a:p>
            <a:endParaRPr lang="en-US" dirty="0" smtClean="0"/>
          </a:p>
          <a:p>
            <a:r>
              <a:rPr lang="en-US" b="1" dirty="0" smtClean="0"/>
              <a:t>Thy kingdom </a:t>
            </a:r>
            <a:r>
              <a:rPr lang="en-US" b="1" dirty="0" smtClean="0">
                <a:solidFill>
                  <a:srgbClr val="FF0000"/>
                </a:solidFill>
              </a:rPr>
              <a:t>come</a:t>
            </a:r>
            <a:r>
              <a:rPr lang="en-US" b="1" dirty="0" smtClean="0"/>
              <a:t>, thy will be </a:t>
            </a:r>
            <a:r>
              <a:rPr lang="en-US" b="1" dirty="0" smtClean="0">
                <a:solidFill>
                  <a:srgbClr val="FF0000"/>
                </a:solidFill>
              </a:rPr>
              <a:t>done</a:t>
            </a:r>
            <a:r>
              <a:rPr lang="en-US" b="1" dirty="0" smtClean="0"/>
              <a:t>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Row, row , row  </a:t>
            </a:r>
            <a:r>
              <a:rPr lang="en-US" b="1" dirty="0" smtClean="0"/>
              <a:t>your </a:t>
            </a:r>
            <a:r>
              <a:rPr lang="en-US" b="1" dirty="0" smtClean="0">
                <a:solidFill>
                  <a:srgbClr val="FF0000"/>
                </a:solidFill>
              </a:rPr>
              <a:t>boat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Asyndeton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Lack of conjunctions between coordinate phrased, clauses or words</a:t>
            </a:r>
          </a:p>
          <a:p>
            <a:endParaRPr lang="en-US" dirty="0" smtClean="0"/>
          </a:p>
          <a:p>
            <a:r>
              <a:rPr lang="en-US" b="1" dirty="0" smtClean="0"/>
              <a:t>But in a larger sense,</a:t>
            </a:r>
            <a:r>
              <a:rPr lang="en-US" b="1" dirty="0" smtClean="0">
                <a:solidFill>
                  <a:srgbClr val="FF0000"/>
                </a:solidFill>
              </a:rPr>
              <a:t>     </a:t>
            </a:r>
            <a:r>
              <a:rPr lang="en-US" b="1" dirty="0" smtClean="0"/>
              <a:t>we cannot dedicate, we cannot consecrate,    we cannot hallow this ground. ( Lincoln/ </a:t>
            </a:r>
            <a:r>
              <a:rPr lang="en-US" b="1" dirty="0" err="1" smtClean="0"/>
              <a:t>Gettyburg</a:t>
            </a:r>
            <a:r>
              <a:rPr lang="en-US" b="1" dirty="0" smtClean="0"/>
              <a:t> address)</a:t>
            </a:r>
            <a:endParaRPr lang="en-US" b="1" dirty="0"/>
          </a:p>
        </p:txBody>
      </p:sp>
      <p:sp>
        <p:nvSpPr>
          <p:cNvPr id="4" name="Down Arrow 3"/>
          <p:cNvSpPr/>
          <p:nvPr/>
        </p:nvSpPr>
        <p:spPr>
          <a:xfrm>
            <a:off x="4419600" y="2971800"/>
            <a:ext cx="304800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33400" y="3429000"/>
            <a:ext cx="304800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648200" y="3657600"/>
            <a:ext cx="228600" cy="368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5" y="4724400"/>
            <a:ext cx="260985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Extended metaphor.  Elaborate figure of speech comparing two very dissimilar things.  The comparison may be startling, farfetched, or intellectual.  (A metaphor on steroids)</a:t>
            </a:r>
          </a:p>
          <a:p>
            <a:endParaRPr lang="en-US" dirty="0" smtClean="0"/>
          </a:p>
          <a:p>
            <a:r>
              <a:rPr lang="en-US" dirty="0" smtClean="0"/>
              <a:t>Remembrance has a Rear and Front</a:t>
            </a:r>
          </a:p>
          <a:p>
            <a:r>
              <a:rPr lang="en-US" dirty="0" err="1" smtClean="0"/>
              <a:t>‘Tis</a:t>
            </a:r>
            <a:r>
              <a:rPr lang="en-US" dirty="0" smtClean="0"/>
              <a:t> something like a House-</a:t>
            </a:r>
          </a:p>
          <a:p>
            <a:r>
              <a:rPr lang="en-US" dirty="0" smtClean="0"/>
              <a:t>It has a garret also</a:t>
            </a:r>
          </a:p>
          <a:p>
            <a:r>
              <a:rPr lang="en-US" dirty="0" smtClean="0"/>
              <a:t>For Refuse and the Mouse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(Emily Dickinson)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</TotalTime>
  <Words>786</Words>
  <Application>Microsoft Office PowerPoint</Application>
  <PresentationFormat>On-screen Show (4:3)</PresentationFormat>
  <Paragraphs>104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Rhetoric</vt:lpstr>
      <vt:lpstr>What is it?</vt:lpstr>
      <vt:lpstr> Rhetorical elements: Alliteration </vt:lpstr>
      <vt:lpstr>Anadiplosis</vt:lpstr>
      <vt:lpstr>Anaphora</vt:lpstr>
      <vt:lpstr>Antithesis</vt:lpstr>
      <vt:lpstr>Assonance</vt:lpstr>
      <vt:lpstr>Asyndeton</vt:lpstr>
      <vt:lpstr>Conceit</vt:lpstr>
      <vt:lpstr>Euphemism</vt:lpstr>
      <vt:lpstr>Invective</vt:lpstr>
      <vt:lpstr>Metonymy</vt:lpstr>
      <vt:lpstr>Paraprosdokian</vt:lpstr>
      <vt:lpstr>Polysyndeton</vt:lpstr>
      <vt:lpstr>Synecdoche</vt:lpstr>
      <vt:lpstr>Syllogism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</dc:title>
  <dc:creator>Sally</dc:creator>
  <cp:lastModifiedBy>Sally</cp:lastModifiedBy>
  <cp:revision>23</cp:revision>
  <dcterms:created xsi:type="dcterms:W3CDTF">2011-09-19T18:50:44Z</dcterms:created>
  <dcterms:modified xsi:type="dcterms:W3CDTF">2015-06-17T10:25:47Z</dcterms:modified>
</cp:coreProperties>
</file>