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19"/>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Lst>
  <p:sldSz cx="9144000" cy="6858000" type="screen4x3"/>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44" d="100"/>
          <a:sy n="44" d="100"/>
        </p:scale>
        <p:origin x="-690"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NZ"/>
          </a:p>
        </p:txBody>
      </p:sp>
      <p:sp>
        <p:nvSpPr>
          <p:cNvPr id="3" name="Date Placeholder 2"/>
          <p:cNvSpPr>
            <a:spLocks noGrp="1"/>
          </p:cNvSpPr>
          <p:nvPr>
            <p:ph type="dt" sz="quarter" idx="1"/>
          </p:nvPr>
        </p:nvSpPr>
        <p:spPr>
          <a:xfrm>
            <a:off x="3850443" y="0"/>
            <a:ext cx="2945659" cy="496332"/>
          </a:xfrm>
          <a:prstGeom prst="rect">
            <a:avLst/>
          </a:prstGeom>
        </p:spPr>
        <p:txBody>
          <a:bodyPr vert="horz" lIns="91440" tIns="45720" rIns="91440" bIns="45720" rtlCol="0"/>
          <a:lstStyle>
            <a:lvl1pPr algn="r">
              <a:defRPr sz="1200"/>
            </a:lvl1pPr>
          </a:lstStyle>
          <a:p>
            <a:fld id="{5FE85A65-6EF0-48C2-BC05-C01F08ADB271}" type="datetimeFigureOut">
              <a:rPr lang="en-NZ" smtClean="0"/>
              <a:t>08/06/2017</a:t>
            </a:fld>
            <a:endParaRPr lang="en-NZ"/>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vl1pPr>
          </a:lstStyle>
          <a:p>
            <a:endParaRPr lang="en-NZ"/>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lIns="91440" tIns="45720" rIns="91440" bIns="45720" rtlCol="0" anchor="b"/>
          <a:lstStyle>
            <a:lvl1pPr algn="r">
              <a:defRPr sz="1200"/>
            </a:lvl1pPr>
          </a:lstStyle>
          <a:p>
            <a:fld id="{E743EC76-E1ED-4666-A121-2768ABD8C68D}" type="slidenum">
              <a:rPr lang="en-NZ" smtClean="0"/>
              <a:t>‹#›</a:t>
            </a:fld>
            <a:endParaRPr lang="en-NZ"/>
          </a:p>
        </p:txBody>
      </p:sp>
    </p:spTree>
    <p:extLst>
      <p:ext uri="{BB962C8B-B14F-4D97-AF65-F5344CB8AC3E}">
        <p14:creationId xmlns:p14="http://schemas.microsoft.com/office/powerpoint/2010/main" val="1381969174"/>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NZ"/>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NZ"/>
          </a:p>
        </p:txBody>
      </p:sp>
      <p:sp>
        <p:nvSpPr>
          <p:cNvPr id="4" name="Date Placeholder 3"/>
          <p:cNvSpPr>
            <a:spLocks noGrp="1"/>
          </p:cNvSpPr>
          <p:nvPr>
            <p:ph type="dt" sz="half" idx="10"/>
          </p:nvPr>
        </p:nvSpPr>
        <p:spPr/>
        <p:txBody>
          <a:bodyPr/>
          <a:lstStyle/>
          <a:p>
            <a:fld id="{4C296A47-E5ED-40F2-9749-385B94C3746B}" type="datetimeFigureOut">
              <a:rPr lang="en-NZ" smtClean="0"/>
              <a:t>08/06/2017</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37B6C909-A0E0-47D5-B2DE-24A927C269A0}" type="slidenum">
              <a:rPr lang="en-NZ" smtClean="0"/>
              <a:t>‹#›</a:t>
            </a:fld>
            <a:endParaRPr lang="en-NZ"/>
          </a:p>
        </p:txBody>
      </p:sp>
    </p:spTree>
    <p:extLst>
      <p:ext uri="{BB962C8B-B14F-4D97-AF65-F5344CB8AC3E}">
        <p14:creationId xmlns:p14="http://schemas.microsoft.com/office/powerpoint/2010/main" val="29190676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p>
            <a:fld id="{4C296A47-E5ED-40F2-9749-385B94C3746B}" type="datetimeFigureOut">
              <a:rPr lang="en-NZ" smtClean="0"/>
              <a:t>08/06/2017</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37B6C909-A0E0-47D5-B2DE-24A927C269A0}" type="slidenum">
              <a:rPr lang="en-NZ" smtClean="0"/>
              <a:t>‹#›</a:t>
            </a:fld>
            <a:endParaRPr lang="en-NZ"/>
          </a:p>
        </p:txBody>
      </p:sp>
    </p:spTree>
    <p:extLst>
      <p:ext uri="{BB962C8B-B14F-4D97-AF65-F5344CB8AC3E}">
        <p14:creationId xmlns:p14="http://schemas.microsoft.com/office/powerpoint/2010/main" val="15115993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NZ"/>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p>
            <a:fld id="{4C296A47-E5ED-40F2-9749-385B94C3746B}" type="datetimeFigureOut">
              <a:rPr lang="en-NZ" smtClean="0"/>
              <a:t>08/06/2017</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37B6C909-A0E0-47D5-B2DE-24A927C269A0}" type="slidenum">
              <a:rPr lang="en-NZ" smtClean="0"/>
              <a:t>‹#›</a:t>
            </a:fld>
            <a:endParaRPr lang="en-NZ"/>
          </a:p>
        </p:txBody>
      </p:sp>
    </p:spTree>
    <p:extLst>
      <p:ext uri="{BB962C8B-B14F-4D97-AF65-F5344CB8AC3E}">
        <p14:creationId xmlns:p14="http://schemas.microsoft.com/office/powerpoint/2010/main" val="384372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p>
            <a:fld id="{4C296A47-E5ED-40F2-9749-385B94C3746B}" type="datetimeFigureOut">
              <a:rPr lang="en-NZ" smtClean="0"/>
              <a:t>08/06/2017</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37B6C909-A0E0-47D5-B2DE-24A927C269A0}" type="slidenum">
              <a:rPr lang="en-NZ" smtClean="0"/>
              <a:t>‹#›</a:t>
            </a:fld>
            <a:endParaRPr lang="en-NZ"/>
          </a:p>
        </p:txBody>
      </p:sp>
    </p:spTree>
    <p:extLst>
      <p:ext uri="{BB962C8B-B14F-4D97-AF65-F5344CB8AC3E}">
        <p14:creationId xmlns:p14="http://schemas.microsoft.com/office/powerpoint/2010/main" val="19220926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NZ"/>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C296A47-E5ED-40F2-9749-385B94C3746B}" type="datetimeFigureOut">
              <a:rPr lang="en-NZ" smtClean="0"/>
              <a:t>08/06/2017</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37B6C909-A0E0-47D5-B2DE-24A927C269A0}" type="slidenum">
              <a:rPr lang="en-NZ" smtClean="0"/>
              <a:t>‹#›</a:t>
            </a:fld>
            <a:endParaRPr lang="en-NZ"/>
          </a:p>
        </p:txBody>
      </p:sp>
    </p:spTree>
    <p:extLst>
      <p:ext uri="{BB962C8B-B14F-4D97-AF65-F5344CB8AC3E}">
        <p14:creationId xmlns:p14="http://schemas.microsoft.com/office/powerpoint/2010/main" val="25631299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Date Placeholder 4"/>
          <p:cNvSpPr>
            <a:spLocks noGrp="1"/>
          </p:cNvSpPr>
          <p:nvPr>
            <p:ph type="dt" sz="half" idx="10"/>
          </p:nvPr>
        </p:nvSpPr>
        <p:spPr/>
        <p:txBody>
          <a:bodyPr/>
          <a:lstStyle/>
          <a:p>
            <a:fld id="{4C296A47-E5ED-40F2-9749-385B94C3746B}" type="datetimeFigureOut">
              <a:rPr lang="en-NZ" smtClean="0"/>
              <a:t>08/06/2017</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37B6C909-A0E0-47D5-B2DE-24A927C269A0}" type="slidenum">
              <a:rPr lang="en-NZ" smtClean="0"/>
              <a:t>‹#›</a:t>
            </a:fld>
            <a:endParaRPr lang="en-NZ"/>
          </a:p>
        </p:txBody>
      </p:sp>
    </p:spTree>
    <p:extLst>
      <p:ext uri="{BB962C8B-B14F-4D97-AF65-F5344CB8AC3E}">
        <p14:creationId xmlns:p14="http://schemas.microsoft.com/office/powerpoint/2010/main" val="16120367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NZ"/>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7" name="Date Placeholder 6"/>
          <p:cNvSpPr>
            <a:spLocks noGrp="1"/>
          </p:cNvSpPr>
          <p:nvPr>
            <p:ph type="dt" sz="half" idx="10"/>
          </p:nvPr>
        </p:nvSpPr>
        <p:spPr/>
        <p:txBody>
          <a:bodyPr/>
          <a:lstStyle/>
          <a:p>
            <a:fld id="{4C296A47-E5ED-40F2-9749-385B94C3746B}" type="datetimeFigureOut">
              <a:rPr lang="en-NZ" smtClean="0"/>
              <a:t>08/06/2017</a:t>
            </a:fld>
            <a:endParaRPr lang="en-NZ"/>
          </a:p>
        </p:txBody>
      </p:sp>
      <p:sp>
        <p:nvSpPr>
          <p:cNvPr id="8" name="Footer Placeholder 7"/>
          <p:cNvSpPr>
            <a:spLocks noGrp="1"/>
          </p:cNvSpPr>
          <p:nvPr>
            <p:ph type="ftr" sz="quarter" idx="11"/>
          </p:nvPr>
        </p:nvSpPr>
        <p:spPr/>
        <p:txBody>
          <a:bodyPr/>
          <a:lstStyle/>
          <a:p>
            <a:endParaRPr lang="en-NZ"/>
          </a:p>
        </p:txBody>
      </p:sp>
      <p:sp>
        <p:nvSpPr>
          <p:cNvPr id="9" name="Slide Number Placeholder 8"/>
          <p:cNvSpPr>
            <a:spLocks noGrp="1"/>
          </p:cNvSpPr>
          <p:nvPr>
            <p:ph type="sldNum" sz="quarter" idx="12"/>
          </p:nvPr>
        </p:nvSpPr>
        <p:spPr/>
        <p:txBody>
          <a:bodyPr/>
          <a:lstStyle/>
          <a:p>
            <a:fld id="{37B6C909-A0E0-47D5-B2DE-24A927C269A0}" type="slidenum">
              <a:rPr lang="en-NZ" smtClean="0"/>
              <a:t>‹#›</a:t>
            </a:fld>
            <a:endParaRPr lang="en-NZ"/>
          </a:p>
        </p:txBody>
      </p:sp>
    </p:spTree>
    <p:extLst>
      <p:ext uri="{BB962C8B-B14F-4D97-AF65-F5344CB8AC3E}">
        <p14:creationId xmlns:p14="http://schemas.microsoft.com/office/powerpoint/2010/main" val="10066025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Date Placeholder 2"/>
          <p:cNvSpPr>
            <a:spLocks noGrp="1"/>
          </p:cNvSpPr>
          <p:nvPr>
            <p:ph type="dt" sz="half" idx="10"/>
          </p:nvPr>
        </p:nvSpPr>
        <p:spPr/>
        <p:txBody>
          <a:bodyPr/>
          <a:lstStyle/>
          <a:p>
            <a:fld id="{4C296A47-E5ED-40F2-9749-385B94C3746B}" type="datetimeFigureOut">
              <a:rPr lang="en-NZ" smtClean="0"/>
              <a:t>08/06/2017</a:t>
            </a:fld>
            <a:endParaRPr lang="en-NZ"/>
          </a:p>
        </p:txBody>
      </p:sp>
      <p:sp>
        <p:nvSpPr>
          <p:cNvPr id="4" name="Footer Placeholder 3"/>
          <p:cNvSpPr>
            <a:spLocks noGrp="1"/>
          </p:cNvSpPr>
          <p:nvPr>
            <p:ph type="ftr" sz="quarter" idx="11"/>
          </p:nvPr>
        </p:nvSpPr>
        <p:spPr/>
        <p:txBody>
          <a:bodyPr/>
          <a:lstStyle/>
          <a:p>
            <a:endParaRPr lang="en-NZ"/>
          </a:p>
        </p:txBody>
      </p:sp>
      <p:sp>
        <p:nvSpPr>
          <p:cNvPr id="5" name="Slide Number Placeholder 4"/>
          <p:cNvSpPr>
            <a:spLocks noGrp="1"/>
          </p:cNvSpPr>
          <p:nvPr>
            <p:ph type="sldNum" sz="quarter" idx="12"/>
          </p:nvPr>
        </p:nvSpPr>
        <p:spPr/>
        <p:txBody>
          <a:bodyPr/>
          <a:lstStyle/>
          <a:p>
            <a:fld id="{37B6C909-A0E0-47D5-B2DE-24A927C269A0}" type="slidenum">
              <a:rPr lang="en-NZ" smtClean="0"/>
              <a:t>‹#›</a:t>
            </a:fld>
            <a:endParaRPr lang="en-NZ"/>
          </a:p>
        </p:txBody>
      </p:sp>
    </p:spTree>
    <p:extLst>
      <p:ext uri="{BB962C8B-B14F-4D97-AF65-F5344CB8AC3E}">
        <p14:creationId xmlns:p14="http://schemas.microsoft.com/office/powerpoint/2010/main" val="36898992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C296A47-E5ED-40F2-9749-385B94C3746B}" type="datetimeFigureOut">
              <a:rPr lang="en-NZ" smtClean="0"/>
              <a:t>08/06/2017</a:t>
            </a:fld>
            <a:endParaRPr lang="en-NZ"/>
          </a:p>
        </p:txBody>
      </p:sp>
      <p:sp>
        <p:nvSpPr>
          <p:cNvPr id="3" name="Footer Placeholder 2"/>
          <p:cNvSpPr>
            <a:spLocks noGrp="1"/>
          </p:cNvSpPr>
          <p:nvPr>
            <p:ph type="ftr" sz="quarter" idx="11"/>
          </p:nvPr>
        </p:nvSpPr>
        <p:spPr/>
        <p:txBody>
          <a:bodyPr/>
          <a:lstStyle/>
          <a:p>
            <a:endParaRPr lang="en-NZ"/>
          </a:p>
        </p:txBody>
      </p:sp>
      <p:sp>
        <p:nvSpPr>
          <p:cNvPr id="4" name="Slide Number Placeholder 3"/>
          <p:cNvSpPr>
            <a:spLocks noGrp="1"/>
          </p:cNvSpPr>
          <p:nvPr>
            <p:ph type="sldNum" sz="quarter" idx="12"/>
          </p:nvPr>
        </p:nvSpPr>
        <p:spPr/>
        <p:txBody>
          <a:bodyPr/>
          <a:lstStyle/>
          <a:p>
            <a:fld id="{37B6C909-A0E0-47D5-B2DE-24A927C269A0}" type="slidenum">
              <a:rPr lang="en-NZ" smtClean="0"/>
              <a:t>‹#›</a:t>
            </a:fld>
            <a:endParaRPr lang="en-NZ"/>
          </a:p>
        </p:txBody>
      </p:sp>
    </p:spTree>
    <p:extLst>
      <p:ext uri="{BB962C8B-B14F-4D97-AF65-F5344CB8AC3E}">
        <p14:creationId xmlns:p14="http://schemas.microsoft.com/office/powerpoint/2010/main" val="30458426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NZ"/>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C296A47-E5ED-40F2-9749-385B94C3746B}" type="datetimeFigureOut">
              <a:rPr lang="en-NZ" smtClean="0"/>
              <a:t>08/06/2017</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37B6C909-A0E0-47D5-B2DE-24A927C269A0}" type="slidenum">
              <a:rPr lang="en-NZ" smtClean="0"/>
              <a:t>‹#›</a:t>
            </a:fld>
            <a:endParaRPr lang="en-NZ"/>
          </a:p>
        </p:txBody>
      </p:sp>
    </p:spTree>
    <p:extLst>
      <p:ext uri="{BB962C8B-B14F-4D97-AF65-F5344CB8AC3E}">
        <p14:creationId xmlns:p14="http://schemas.microsoft.com/office/powerpoint/2010/main" val="15386046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NZ"/>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NZ"/>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C296A47-E5ED-40F2-9749-385B94C3746B}" type="datetimeFigureOut">
              <a:rPr lang="en-NZ" smtClean="0"/>
              <a:t>08/06/2017</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37B6C909-A0E0-47D5-B2DE-24A927C269A0}" type="slidenum">
              <a:rPr lang="en-NZ" smtClean="0"/>
              <a:t>‹#›</a:t>
            </a:fld>
            <a:endParaRPr lang="en-NZ"/>
          </a:p>
        </p:txBody>
      </p:sp>
    </p:spTree>
    <p:extLst>
      <p:ext uri="{BB962C8B-B14F-4D97-AF65-F5344CB8AC3E}">
        <p14:creationId xmlns:p14="http://schemas.microsoft.com/office/powerpoint/2010/main" val="33417516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NZ"/>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C296A47-E5ED-40F2-9749-385B94C3746B}" type="datetimeFigureOut">
              <a:rPr lang="en-NZ" smtClean="0"/>
              <a:t>08/06/2017</a:t>
            </a:fld>
            <a:endParaRPr lang="en-NZ"/>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NZ"/>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7B6C909-A0E0-47D5-B2DE-24A927C269A0}" type="slidenum">
              <a:rPr lang="en-NZ" smtClean="0"/>
              <a:t>‹#›</a:t>
            </a:fld>
            <a:endParaRPr lang="en-NZ"/>
          </a:p>
        </p:txBody>
      </p:sp>
    </p:spTree>
    <p:extLst>
      <p:ext uri="{BB962C8B-B14F-4D97-AF65-F5344CB8AC3E}">
        <p14:creationId xmlns:p14="http://schemas.microsoft.com/office/powerpoint/2010/main" val="178731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NZ" b="1" smtClean="0"/>
              <a:t>7. The </a:t>
            </a:r>
            <a:r>
              <a:rPr lang="en-NZ" b="1" dirty="0"/>
              <a:t>Storm</a:t>
            </a:r>
            <a:r>
              <a:rPr lang="en-NZ" b="1" dirty="0" smtClean="0"/>
              <a:t/>
            </a:r>
            <a:br>
              <a:rPr lang="en-NZ" b="1" dirty="0" smtClean="0"/>
            </a:br>
            <a:endParaRPr lang="en-NZ" dirty="0"/>
          </a:p>
        </p:txBody>
      </p:sp>
      <p:sp>
        <p:nvSpPr>
          <p:cNvPr id="3" name="Subtitle 2"/>
          <p:cNvSpPr>
            <a:spLocks noGrp="1"/>
          </p:cNvSpPr>
          <p:nvPr>
            <p:ph type="subTitle" idx="1"/>
          </p:nvPr>
        </p:nvSpPr>
        <p:spPr/>
        <p:txBody>
          <a:bodyPr>
            <a:normAutofit fontScale="92500" lnSpcReduction="10000"/>
          </a:bodyPr>
          <a:lstStyle/>
          <a:p>
            <a:r>
              <a:rPr lang="en-NZ" dirty="0" smtClean="0"/>
              <a:t>Traditionally, the storm represents the chaos that brings discovery and catharsis.</a:t>
            </a:r>
            <a:br>
              <a:rPr lang="en-NZ" dirty="0" smtClean="0"/>
            </a:br>
            <a:endParaRPr lang="en-NZ" dirty="0"/>
          </a:p>
        </p:txBody>
      </p:sp>
    </p:spTree>
    <p:extLst>
      <p:ext uri="{BB962C8B-B14F-4D97-AF65-F5344CB8AC3E}">
        <p14:creationId xmlns:p14="http://schemas.microsoft.com/office/powerpoint/2010/main" val="162501733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935162"/>
          </a:xfrm>
        </p:spPr>
        <p:txBody>
          <a:bodyPr>
            <a:normAutofit fontScale="90000"/>
          </a:bodyPr>
          <a:lstStyle/>
          <a:p>
            <a:r>
              <a:rPr lang="en-NZ" sz="2400" dirty="0"/>
              <a:t>It is grand and beautiful and horrific and wild.  The idea here may well be that personal suffering is part of a much bigger and majestic world.  It makes Pi's suffering more </a:t>
            </a:r>
            <a:r>
              <a:rPr lang="en-NZ" sz="2400" dirty="0" smtClean="0"/>
              <a:t>spiritual and </a:t>
            </a:r>
            <a:r>
              <a:rPr lang="en-NZ" sz="2400" dirty="0" smtClean="0"/>
              <a:t>moving. Irony that recognition of how small we are nevertheless re-affirms our own significance because we exist – no matter how small that existence is?</a:t>
            </a:r>
            <a:endParaRPr lang="en-NZ" sz="2400" dirty="0"/>
          </a:p>
        </p:txBody>
      </p:sp>
      <p:pic>
        <p:nvPicPr>
          <p:cNvPr id="512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2057400"/>
            <a:ext cx="8148214" cy="4525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3658238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NZ" sz="3200" dirty="0"/>
              <a:t>A high angle, extreme close-up of Richard Parker's face conveys his fear</a:t>
            </a:r>
            <a:r>
              <a:rPr lang="en-NZ" sz="3200" dirty="0" smtClean="0"/>
              <a:t>. Same greyed out, unfocused element of the shot of Pi.</a:t>
            </a:r>
            <a:endParaRPr lang="en-NZ" sz="3200" dirty="0"/>
          </a:p>
        </p:txBody>
      </p:sp>
      <p:pic>
        <p:nvPicPr>
          <p:cNvPr id="614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64278" y="1600200"/>
            <a:ext cx="8215444" cy="4525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9667024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Pi’s reaction</a:t>
            </a:r>
            <a:endParaRPr lang="en-NZ" dirty="0"/>
          </a:p>
        </p:txBody>
      </p:sp>
      <p:sp>
        <p:nvSpPr>
          <p:cNvPr id="3" name="Content Placeholder 2"/>
          <p:cNvSpPr>
            <a:spLocks noGrp="1"/>
          </p:cNvSpPr>
          <p:nvPr>
            <p:ph idx="1"/>
          </p:nvPr>
        </p:nvSpPr>
        <p:spPr>
          <a:xfrm>
            <a:off x="457200" y="1143000"/>
            <a:ext cx="8229600" cy="4983163"/>
          </a:xfrm>
        </p:spPr>
        <p:txBody>
          <a:bodyPr>
            <a:normAutofit fontScale="92500" lnSpcReduction="20000"/>
          </a:bodyPr>
          <a:lstStyle/>
          <a:p>
            <a:r>
              <a:rPr lang="en-NZ" dirty="0"/>
              <a:t>Pi realises the toll the storm is taking on Richard Parker and his great joy turns instantly to despair.  </a:t>
            </a:r>
            <a:endParaRPr lang="en-NZ" dirty="0" smtClean="0"/>
          </a:p>
          <a:p>
            <a:r>
              <a:rPr lang="en-NZ" dirty="0" smtClean="0"/>
              <a:t>In </a:t>
            </a:r>
            <a:r>
              <a:rPr lang="en-NZ" dirty="0"/>
              <a:t>a long shot filled with Christian imagery, Pi stands on the boat, arms outstretched like Christ and cries, "Why are you scaring him?  I've lost my family.  I've lost everything.  I surrender.  What more do you want?"  </a:t>
            </a:r>
            <a:endParaRPr lang="en-NZ" dirty="0" smtClean="0"/>
          </a:p>
          <a:p>
            <a:r>
              <a:rPr lang="en-NZ" dirty="0" smtClean="0"/>
              <a:t>Rousing </a:t>
            </a:r>
            <a:r>
              <a:rPr lang="en-NZ" dirty="0"/>
              <a:t>orchestral music and the sound of crashing waves accompany his surrender and then fade to a sadder tones and choral voices that convey a sense of Pi's intense suffering during this part of the ideal</a:t>
            </a:r>
          </a:p>
        </p:txBody>
      </p:sp>
    </p:spTree>
    <p:extLst>
      <p:ext uri="{BB962C8B-B14F-4D97-AF65-F5344CB8AC3E}">
        <p14:creationId xmlns:p14="http://schemas.microsoft.com/office/powerpoint/2010/main" val="411538699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447800"/>
          </a:xfrm>
        </p:spPr>
        <p:txBody>
          <a:bodyPr>
            <a:noAutofit/>
          </a:bodyPr>
          <a:lstStyle/>
          <a:p>
            <a:r>
              <a:rPr lang="en-NZ" sz="3200" dirty="0"/>
              <a:t>Christian imagery of Pi, arms outstretched to 'God' reminds us of Jesus in the garden of Gethsemane</a:t>
            </a:r>
          </a:p>
        </p:txBody>
      </p:sp>
      <p:pic>
        <p:nvPicPr>
          <p:cNvPr id="717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1607523"/>
            <a:ext cx="8229600" cy="45113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5202136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52400"/>
            <a:ext cx="8229600" cy="5973763"/>
          </a:xfrm>
        </p:spPr>
        <p:txBody>
          <a:bodyPr/>
          <a:lstStyle/>
          <a:p>
            <a:r>
              <a:rPr lang="en-NZ" dirty="0"/>
              <a:t>In this scene, the storm acts as a catalyst to Pi's total submission to his faith.  It strips him of everything.  If one considers Richard Parker as Pi's braver, wild self, the storm has even conquered that as high angle shots depict Richard Parker struggling to stay afloat and an extreme close-up of his face illustrates his fear.  The storm also carries off his raft, a symbol of safety and security.</a:t>
            </a:r>
          </a:p>
        </p:txBody>
      </p:sp>
      <p:pic>
        <p:nvPicPr>
          <p:cNvPr id="819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01601" y="4572000"/>
            <a:ext cx="3717265" cy="20478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2255929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2133600"/>
          </a:xfrm>
        </p:spPr>
        <p:txBody>
          <a:bodyPr>
            <a:normAutofit fontScale="90000"/>
          </a:bodyPr>
          <a:lstStyle/>
          <a:p>
            <a:r>
              <a:rPr lang="en-NZ" sz="2400" dirty="0"/>
              <a:t>When it appears that Pi's suffering can get no worse, sustained shots of him wedging himself between the walls of the lifeboat and fast paced, awkwardly framed cuts of Richard Parker and Pi being swamped by waves reveal the interminable (unending) nature of his ordeal.  The scene is protracted (longer than usual) to emphasise this idea..</a:t>
            </a:r>
          </a:p>
        </p:txBody>
      </p:sp>
      <p:pic>
        <p:nvPicPr>
          <p:cNvPr id="921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2209800"/>
            <a:ext cx="8215444" cy="4525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5005986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Finally the storm clears</a:t>
            </a:r>
            <a:endParaRPr lang="en-NZ" dirty="0"/>
          </a:p>
        </p:txBody>
      </p:sp>
      <p:pic>
        <p:nvPicPr>
          <p:cNvPr id="1024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71045" y="1600200"/>
            <a:ext cx="8201909" cy="4525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039408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0"/>
            <a:ext cx="8229600" cy="1752600"/>
          </a:xfrm>
        </p:spPr>
        <p:txBody>
          <a:bodyPr>
            <a:noAutofit/>
          </a:bodyPr>
          <a:lstStyle/>
          <a:p>
            <a:r>
              <a:rPr lang="en-NZ" sz="3600" dirty="0" smtClean="0"/>
              <a:t>The loss of everything material opens the mind </a:t>
            </a:r>
            <a:r>
              <a:rPr lang="en-NZ" sz="3600" smtClean="0"/>
              <a:t>to the understanding </a:t>
            </a:r>
            <a:r>
              <a:rPr lang="en-NZ" sz="3600" dirty="0" smtClean="0"/>
              <a:t>of everything spiritual</a:t>
            </a:r>
            <a:endParaRPr lang="en-NZ" sz="3600" dirty="0"/>
          </a:p>
        </p:txBody>
      </p:sp>
      <p:sp>
        <p:nvSpPr>
          <p:cNvPr id="3" name="Content Placeholder 2"/>
          <p:cNvSpPr>
            <a:spLocks noGrp="1"/>
          </p:cNvSpPr>
          <p:nvPr>
            <p:ph idx="1"/>
          </p:nvPr>
        </p:nvSpPr>
        <p:spPr>
          <a:xfrm>
            <a:off x="457200" y="2057400"/>
            <a:ext cx="8229600" cy="4419600"/>
          </a:xfrm>
        </p:spPr>
        <p:txBody>
          <a:bodyPr>
            <a:normAutofit fontScale="85000" lnSpcReduction="20000"/>
          </a:bodyPr>
          <a:lstStyle/>
          <a:p>
            <a:r>
              <a:rPr lang="en-NZ" dirty="0"/>
              <a:t>Finally the storm clears, symbolising change and rebirth.  Ironically, it is Pi's acceptance of his own mortality and death that leads to his next discovery.  In a long shot of the boat, on calm seas we are again reminded of his vulnerability in the much wider world.  His dialogue, "Thank you for giving me my life.  I'm ready now," is followed by a fade to black, signifying an ending and change of direction in the film.  Pi, at this time, discovers that death is not to be feared.  His rage and fear are gone and his dialogue shows his humility and newfound acceptance. The calm ocean symbolises the peace that comes with Pi's discovery. </a:t>
            </a:r>
          </a:p>
        </p:txBody>
      </p:sp>
    </p:spTree>
    <p:extLst>
      <p:ext uri="{BB962C8B-B14F-4D97-AF65-F5344CB8AC3E}">
        <p14:creationId xmlns:p14="http://schemas.microsoft.com/office/powerpoint/2010/main" val="167622041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Symbolism of the storm</a:t>
            </a:r>
            <a:endParaRPr lang="en-NZ" dirty="0"/>
          </a:p>
        </p:txBody>
      </p:sp>
      <p:sp>
        <p:nvSpPr>
          <p:cNvPr id="3" name="Content Placeholder 2"/>
          <p:cNvSpPr>
            <a:spLocks noGrp="1"/>
          </p:cNvSpPr>
          <p:nvPr>
            <p:ph idx="1"/>
          </p:nvPr>
        </p:nvSpPr>
        <p:spPr/>
        <p:txBody>
          <a:bodyPr/>
          <a:lstStyle/>
          <a:p>
            <a:r>
              <a:rPr lang="en-NZ" dirty="0" smtClean="0"/>
              <a:t>Stereo vision and CGI used to create the intense violence of the storm</a:t>
            </a:r>
          </a:p>
          <a:p>
            <a:r>
              <a:rPr lang="en-NZ" dirty="0" smtClean="0"/>
              <a:t>Represents the uncontrollable natural world</a:t>
            </a:r>
          </a:p>
          <a:p>
            <a:r>
              <a:rPr lang="en-NZ" dirty="0" smtClean="0"/>
              <a:t>Violence, unpredictability –Pi must accept this to understand the true meaning of life – to know himself clearly.</a:t>
            </a:r>
          </a:p>
          <a:p>
            <a:r>
              <a:rPr lang="en-NZ" dirty="0" smtClean="0"/>
              <a:t>The first storm destroyed his old life – he lost nearly everything</a:t>
            </a:r>
            <a:endParaRPr lang="en-NZ" dirty="0"/>
          </a:p>
        </p:txBody>
      </p:sp>
    </p:spTree>
    <p:extLst>
      <p:ext uri="{BB962C8B-B14F-4D97-AF65-F5344CB8AC3E}">
        <p14:creationId xmlns:p14="http://schemas.microsoft.com/office/powerpoint/2010/main" val="68253114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NZ"/>
          </a:p>
        </p:txBody>
      </p:sp>
      <p:sp>
        <p:nvSpPr>
          <p:cNvPr id="3" name="Content Placeholder 2"/>
          <p:cNvSpPr>
            <a:spLocks noGrp="1"/>
          </p:cNvSpPr>
          <p:nvPr>
            <p:ph idx="1"/>
          </p:nvPr>
        </p:nvSpPr>
        <p:spPr/>
        <p:txBody>
          <a:bodyPr/>
          <a:lstStyle/>
          <a:p>
            <a:r>
              <a:rPr lang="en-NZ" dirty="0" smtClean="0"/>
              <a:t>The second storm takes the raft; his possessions and survival items</a:t>
            </a:r>
          </a:p>
          <a:p>
            <a:r>
              <a:rPr lang="en-NZ" dirty="0" smtClean="0"/>
              <a:t>The tiger is afraid = loss of fearlessness – link between the Tiger’s courage and fearless confidence and Pi’s sense of confidence in himself</a:t>
            </a:r>
          </a:p>
          <a:p>
            <a:r>
              <a:rPr lang="en-NZ" dirty="0" smtClean="0"/>
              <a:t>This forces Pi to discover the frailty of the human condition</a:t>
            </a:r>
            <a:endParaRPr lang="en-NZ" dirty="0"/>
          </a:p>
        </p:txBody>
      </p:sp>
    </p:spTree>
    <p:extLst>
      <p:ext uri="{BB962C8B-B14F-4D97-AF65-F5344CB8AC3E}">
        <p14:creationId xmlns:p14="http://schemas.microsoft.com/office/powerpoint/2010/main" val="87814924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NZ" sz="3200" dirty="0" smtClean="0"/>
              <a:t>Wide shot to emphasise the building strength of the huge seas and the frail raft and boy</a:t>
            </a:r>
            <a:endParaRPr lang="en-NZ" sz="3200" dirty="0"/>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1607523"/>
            <a:ext cx="8229600" cy="45113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3047282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NZ" sz="3200" dirty="0" smtClean="0"/>
              <a:t>Head and should shot and greyed out detail suggests Pi’s recognition of his frailty</a:t>
            </a:r>
            <a:endParaRPr lang="en-NZ" sz="3200" dirty="0"/>
          </a:p>
        </p:txBody>
      </p:sp>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4759320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Metaphor for our lives</a:t>
            </a:r>
            <a:endParaRPr lang="en-NZ" dirty="0"/>
          </a:p>
        </p:txBody>
      </p:sp>
      <p:sp>
        <p:nvSpPr>
          <p:cNvPr id="3" name="Content Placeholder 2"/>
          <p:cNvSpPr>
            <a:spLocks noGrp="1"/>
          </p:cNvSpPr>
          <p:nvPr>
            <p:ph idx="1"/>
          </p:nvPr>
        </p:nvSpPr>
        <p:spPr/>
        <p:txBody>
          <a:bodyPr>
            <a:normAutofit lnSpcReduction="10000"/>
          </a:bodyPr>
          <a:lstStyle/>
          <a:p>
            <a:r>
              <a:rPr lang="en-NZ" dirty="0" smtClean="0"/>
              <a:t>The loss of the raft suggests to the audience that our homes and sense of security are frail.</a:t>
            </a:r>
          </a:p>
          <a:p>
            <a:r>
              <a:rPr lang="en-NZ" dirty="0" smtClean="0"/>
              <a:t>We are at the mercy of fate and nature</a:t>
            </a:r>
          </a:p>
          <a:p>
            <a:r>
              <a:rPr lang="en-NZ" dirty="0" smtClean="0"/>
              <a:t>Even the strongest amongst us (the tiger) can be overcome</a:t>
            </a:r>
          </a:p>
          <a:p>
            <a:r>
              <a:rPr lang="en-NZ" dirty="0" smtClean="0"/>
              <a:t>Pi and the audience </a:t>
            </a:r>
            <a:r>
              <a:rPr lang="en-NZ" dirty="0" smtClean="0"/>
              <a:t>recognise that </a:t>
            </a:r>
            <a:r>
              <a:rPr lang="en-NZ" dirty="0" smtClean="0"/>
              <a:t>we can only be at peace when we accept our own mortality, our own suffering, when we accept we are not in control</a:t>
            </a:r>
            <a:endParaRPr lang="en-NZ" dirty="0"/>
          </a:p>
        </p:txBody>
      </p:sp>
    </p:spTree>
    <p:extLst>
      <p:ext uri="{BB962C8B-B14F-4D97-AF65-F5344CB8AC3E}">
        <p14:creationId xmlns:p14="http://schemas.microsoft.com/office/powerpoint/2010/main" val="371491364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NZ" sz="3200" dirty="0" smtClean="0"/>
              <a:t>Point of view shot –seems miraculous to Pi – in the midst of his suffering he feels God shines a light down on him to give him hope.</a:t>
            </a:r>
            <a:endParaRPr lang="en-NZ" sz="3200" dirty="0"/>
          </a:p>
        </p:txBody>
      </p:sp>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71045" y="1600200"/>
            <a:ext cx="8201909" cy="4525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95891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Catalyst for discovery</a:t>
            </a:r>
            <a:endParaRPr lang="en-NZ" dirty="0"/>
          </a:p>
        </p:txBody>
      </p:sp>
      <p:sp>
        <p:nvSpPr>
          <p:cNvPr id="3" name="Content Placeholder 2"/>
          <p:cNvSpPr>
            <a:spLocks noGrp="1"/>
          </p:cNvSpPr>
          <p:nvPr>
            <p:ph idx="1"/>
          </p:nvPr>
        </p:nvSpPr>
        <p:spPr/>
        <p:txBody>
          <a:bodyPr/>
          <a:lstStyle/>
          <a:p>
            <a:r>
              <a:rPr lang="en-NZ" dirty="0"/>
              <a:t>H</a:t>
            </a:r>
            <a:r>
              <a:rPr lang="en-NZ" dirty="0" smtClean="0"/>
              <a:t>e </a:t>
            </a:r>
            <a:r>
              <a:rPr lang="en-NZ" dirty="0"/>
              <a:t>believes he sees God, crying:  "He's come to us!  It's a miracle!"  </a:t>
            </a:r>
            <a:endParaRPr lang="en-NZ" dirty="0" smtClean="0"/>
          </a:p>
          <a:p>
            <a:r>
              <a:rPr lang="en-NZ" dirty="0" smtClean="0"/>
              <a:t>So</a:t>
            </a:r>
            <a:r>
              <a:rPr lang="en-NZ" dirty="0"/>
              <a:t>, in his suffering, he finds spirituality.  </a:t>
            </a:r>
            <a:endParaRPr lang="en-NZ" dirty="0" smtClean="0"/>
          </a:p>
          <a:p>
            <a:r>
              <a:rPr lang="en-NZ" dirty="0" smtClean="0"/>
              <a:t>The </a:t>
            </a:r>
            <a:r>
              <a:rPr lang="en-NZ" dirty="0"/>
              <a:t>sunlight symbolises the guiding light that gives him hope and he feels wonder at it's discovery as we can see from his awed facial expression in the head and shoulders shot.</a:t>
            </a:r>
          </a:p>
        </p:txBody>
      </p:sp>
    </p:spTree>
    <p:extLst>
      <p:ext uri="{BB962C8B-B14F-4D97-AF65-F5344CB8AC3E}">
        <p14:creationId xmlns:p14="http://schemas.microsoft.com/office/powerpoint/2010/main" val="276885967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858962"/>
          </a:xfrm>
        </p:spPr>
        <p:txBody>
          <a:bodyPr>
            <a:normAutofit/>
          </a:bodyPr>
          <a:lstStyle/>
          <a:p>
            <a:r>
              <a:rPr lang="en-NZ" sz="2200" dirty="0" smtClean="0"/>
              <a:t>The </a:t>
            </a:r>
            <a:r>
              <a:rPr lang="en-NZ" sz="2200" dirty="0"/>
              <a:t>computer generated lightning strike is spectacular, creating a sense of wonder and magic in the viewer and in Pi.  Again, like the magical sky shots, and other stunning aerial shots, we get a sense of the magnificence of the world in which Pi's suffering </a:t>
            </a:r>
            <a:r>
              <a:rPr lang="en-NZ" sz="2400" dirty="0"/>
              <a:t>takes place. </a:t>
            </a:r>
            <a:r>
              <a:rPr lang="en-NZ" sz="3200" dirty="0"/>
              <a:t> </a:t>
            </a:r>
          </a:p>
        </p:txBody>
      </p:sp>
      <p:pic>
        <p:nvPicPr>
          <p:cNvPr id="409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2209800"/>
            <a:ext cx="8229600" cy="45038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3623406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343</TotalTime>
  <Words>596</Words>
  <Application>Microsoft Office PowerPoint</Application>
  <PresentationFormat>On-screen Show (4:3)</PresentationFormat>
  <Paragraphs>35</Paragraphs>
  <Slides>17</Slides>
  <Notes>0</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Office Theme</vt:lpstr>
      <vt:lpstr>7. The Storm </vt:lpstr>
      <vt:lpstr>Symbolism of the storm</vt:lpstr>
      <vt:lpstr>PowerPoint Presentation</vt:lpstr>
      <vt:lpstr>Wide shot to emphasise the building strength of the huge seas and the frail raft and boy</vt:lpstr>
      <vt:lpstr>Head and should shot and greyed out detail suggests Pi’s recognition of his frailty</vt:lpstr>
      <vt:lpstr>Metaphor for our lives</vt:lpstr>
      <vt:lpstr>Point of view shot –seems miraculous to Pi – in the midst of his suffering he feels God shines a light down on him to give him hope.</vt:lpstr>
      <vt:lpstr>Catalyst for discovery</vt:lpstr>
      <vt:lpstr>The computer generated lightning strike is spectacular, creating a sense of wonder and magic in the viewer and in Pi.  Again, like the magical sky shots, and other stunning aerial shots, we get a sense of the magnificence of the world in which Pi's suffering takes place.  </vt:lpstr>
      <vt:lpstr>It is grand and beautiful and horrific and wild.  The idea here may well be that personal suffering is part of a much bigger and majestic world.  It makes Pi's suffering more spiritual and moving. Irony that recognition of how small we are nevertheless re-affirms our own significance because we exist – no matter how small that existence is?</vt:lpstr>
      <vt:lpstr>A high angle, extreme close-up of Richard Parker's face conveys his fear. Same greyed out, unfocused element of the shot of Pi.</vt:lpstr>
      <vt:lpstr>Pi’s reaction</vt:lpstr>
      <vt:lpstr>Christian imagery of Pi, arms outstretched to 'God' reminds us of Jesus in the garden of Gethsemane</vt:lpstr>
      <vt:lpstr>PowerPoint Presentation</vt:lpstr>
      <vt:lpstr>When it appears that Pi's suffering can get no worse, sustained shots of him wedging himself between the walls of the lifeboat and fast paced, awkwardly framed cuts of Richard Parker and Pi being swamped by waves reveal the interminable (unending) nature of his ordeal.  The scene is protracted (longer than usual) to emphasise this idea..</vt:lpstr>
      <vt:lpstr>Finally the storm clears</vt:lpstr>
      <vt:lpstr>The loss of everything material opens the mind to the understanding of everything spiritual</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Storm</dc:title>
  <dc:creator>Sally</dc:creator>
  <cp:lastModifiedBy>Administrator</cp:lastModifiedBy>
  <cp:revision>8</cp:revision>
  <cp:lastPrinted>2017-05-04T04:48:30Z</cp:lastPrinted>
  <dcterms:created xsi:type="dcterms:W3CDTF">2017-03-04T05:28:49Z</dcterms:created>
  <dcterms:modified xsi:type="dcterms:W3CDTF">2017-06-08T00:23:13Z</dcterms:modified>
</cp:coreProperties>
</file>