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8"/>
  </p:handoutMasterIdLst>
  <p:sldIdLst>
    <p:sldId id="256" r:id="rId2"/>
    <p:sldId id="257" r:id="rId3"/>
    <p:sldId id="258" r:id="rId4"/>
    <p:sldId id="259" r:id="rId5"/>
    <p:sldId id="261" r:id="rId6"/>
    <p:sldId id="260"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0"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0D85AA97-D139-4A74-AC27-CFD7C958892C}" type="datetimeFigureOut">
              <a:rPr lang="en-NZ" smtClean="0"/>
              <a:t>08/06/2017</a:t>
            </a:fld>
            <a:endParaRPr lang="en-NZ"/>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NZ"/>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7A3143CA-36CA-4F07-9876-A313B54852C3}" type="slidenum">
              <a:rPr lang="en-NZ" smtClean="0"/>
              <a:t>‹#›</a:t>
            </a:fld>
            <a:endParaRPr lang="en-NZ"/>
          </a:p>
        </p:txBody>
      </p:sp>
    </p:spTree>
    <p:extLst>
      <p:ext uri="{BB962C8B-B14F-4D97-AF65-F5344CB8AC3E}">
        <p14:creationId xmlns:p14="http://schemas.microsoft.com/office/powerpoint/2010/main" val="186077882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05E15239-E9C5-4233-9B36-502CE5BCA768}" type="datetimeFigureOut">
              <a:rPr lang="en-NZ" smtClean="0"/>
              <a:t>08/06/2017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4AE2F82C-2F2D-4D7C-9693-7CDE9A1B3853}" type="slidenum">
              <a:rPr lang="en-NZ" smtClean="0"/>
              <a:t>‹#›</a:t>
            </a:fld>
            <a:endParaRPr lang="en-NZ"/>
          </a:p>
        </p:txBody>
      </p:sp>
    </p:spTree>
    <p:extLst>
      <p:ext uri="{BB962C8B-B14F-4D97-AF65-F5344CB8AC3E}">
        <p14:creationId xmlns:p14="http://schemas.microsoft.com/office/powerpoint/2010/main" val="13127059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05E15239-E9C5-4233-9B36-502CE5BCA768}" type="datetimeFigureOut">
              <a:rPr lang="en-NZ" smtClean="0"/>
              <a:t>08/06/2017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4AE2F82C-2F2D-4D7C-9693-7CDE9A1B3853}" type="slidenum">
              <a:rPr lang="en-NZ" smtClean="0"/>
              <a:t>‹#›</a:t>
            </a:fld>
            <a:endParaRPr lang="en-NZ"/>
          </a:p>
        </p:txBody>
      </p:sp>
    </p:spTree>
    <p:extLst>
      <p:ext uri="{BB962C8B-B14F-4D97-AF65-F5344CB8AC3E}">
        <p14:creationId xmlns:p14="http://schemas.microsoft.com/office/powerpoint/2010/main" val="41112436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05E15239-E9C5-4233-9B36-502CE5BCA768}" type="datetimeFigureOut">
              <a:rPr lang="en-NZ" smtClean="0"/>
              <a:t>08/06/2017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4AE2F82C-2F2D-4D7C-9693-7CDE9A1B3853}" type="slidenum">
              <a:rPr lang="en-NZ" smtClean="0"/>
              <a:t>‹#›</a:t>
            </a:fld>
            <a:endParaRPr lang="en-NZ"/>
          </a:p>
        </p:txBody>
      </p:sp>
    </p:spTree>
    <p:extLst>
      <p:ext uri="{BB962C8B-B14F-4D97-AF65-F5344CB8AC3E}">
        <p14:creationId xmlns:p14="http://schemas.microsoft.com/office/powerpoint/2010/main" val="32187430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05E15239-E9C5-4233-9B36-502CE5BCA768}" type="datetimeFigureOut">
              <a:rPr lang="en-NZ" smtClean="0"/>
              <a:t>08/06/2017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4AE2F82C-2F2D-4D7C-9693-7CDE9A1B3853}" type="slidenum">
              <a:rPr lang="en-NZ" smtClean="0"/>
              <a:t>‹#›</a:t>
            </a:fld>
            <a:endParaRPr lang="en-NZ"/>
          </a:p>
        </p:txBody>
      </p:sp>
    </p:spTree>
    <p:extLst>
      <p:ext uri="{BB962C8B-B14F-4D97-AF65-F5344CB8AC3E}">
        <p14:creationId xmlns:p14="http://schemas.microsoft.com/office/powerpoint/2010/main" val="9814669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5E15239-E9C5-4233-9B36-502CE5BCA768}" type="datetimeFigureOut">
              <a:rPr lang="en-NZ" smtClean="0"/>
              <a:t>08/06/2017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4AE2F82C-2F2D-4D7C-9693-7CDE9A1B3853}" type="slidenum">
              <a:rPr lang="en-NZ" smtClean="0"/>
              <a:t>‹#›</a:t>
            </a:fld>
            <a:endParaRPr lang="en-NZ"/>
          </a:p>
        </p:txBody>
      </p:sp>
    </p:spTree>
    <p:extLst>
      <p:ext uri="{BB962C8B-B14F-4D97-AF65-F5344CB8AC3E}">
        <p14:creationId xmlns:p14="http://schemas.microsoft.com/office/powerpoint/2010/main" val="30268854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05E15239-E9C5-4233-9B36-502CE5BCA768}" type="datetimeFigureOut">
              <a:rPr lang="en-NZ" smtClean="0"/>
              <a:t>08/06/2017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4AE2F82C-2F2D-4D7C-9693-7CDE9A1B3853}" type="slidenum">
              <a:rPr lang="en-NZ" smtClean="0"/>
              <a:t>‹#›</a:t>
            </a:fld>
            <a:endParaRPr lang="en-NZ"/>
          </a:p>
        </p:txBody>
      </p:sp>
    </p:spTree>
    <p:extLst>
      <p:ext uri="{BB962C8B-B14F-4D97-AF65-F5344CB8AC3E}">
        <p14:creationId xmlns:p14="http://schemas.microsoft.com/office/powerpoint/2010/main" val="553955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05E15239-E9C5-4233-9B36-502CE5BCA768}" type="datetimeFigureOut">
              <a:rPr lang="en-NZ" smtClean="0"/>
              <a:t>08/06/2017</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4AE2F82C-2F2D-4D7C-9693-7CDE9A1B3853}" type="slidenum">
              <a:rPr lang="en-NZ" smtClean="0"/>
              <a:t>‹#›</a:t>
            </a:fld>
            <a:endParaRPr lang="en-NZ"/>
          </a:p>
        </p:txBody>
      </p:sp>
    </p:spTree>
    <p:extLst>
      <p:ext uri="{BB962C8B-B14F-4D97-AF65-F5344CB8AC3E}">
        <p14:creationId xmlns:p14="http://schemas.microsoft.com/office/powerpoint/2010/main" val="2527430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05E15239-E9C5-4233-9B36-502CE5BCA768}" type="datetimeFigureOut">
              <a:rPr lang="en-NZ" smtClean="0"/>
              <a:t>08/06/2017</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4AE2F82C-2F2D-4D7C-9693-7CDE9A1B3853}" type="slidenum">
              <a:rPr lang="en-NZ" smtClean="0"/>
              <a:t>‹#›</a:t>
            </a:fld>
            <a:endParaRPr lang="en-NZ"/>
          </a:p>
        </p:txBody>
      </p:sp>
    </p:spTree>
    <p:extLst>
      <p:ext uri="{BB962C8B-B14F-4D97-AF65-F5344CB8AC3E}">
        <p14:creationId xmlns:p14="http://schemas.microsoft.com/office/powerpoint/2010/main" val="26404531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5E15239-E9C5-4233-9B36-502CE5BCA768}" type="datetimeFigureOut">
              <a:rPr lang="en-NZ" smtClean="0"/>
              <a:t>08/06/2017</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4AE2F82C-2F2D-4D7C-9693-7CDE9A1B3853}" type="slidenum">
              <a:rPr lang="en-NZ" smtClean="0"/>
              <a:t>‹#›</a:t>
            </a:fld>
            <a:endParaRPr lang="en-NZ"/>
          </a:p>
        </p:txBody>
      </p:sp>
    </p:spTree>
    <p:extLst>
      <p:ext uri="{BB962C8B-B14F-4D97-AF65-F5344CB8AC3E}">
        <p14:creationId xmlns:p14="http://schemas.microsoft.com/office/powerpoint/2010/main" val="12397884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E15239-E9C5-4233-9B36-502CE5BCA768}" type="datetimeFigureOut">
              <a:rPr lang="en-NZ" smtClean="0"/>
              <a:t>08/06/2017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4AE2F82C-2F2D-4D7C-9693-7CDE9A1B3853}" type="slidenum">
              <a:rPr lang="en-NZ" smtClean="0"/>
              <a:t>‹#›</a:t>
            </a:fld>
            <a:endParaRPr lang="en-NZ"/>
          </a:p>
        </p:txBody>
      </p:sp>
    </p:spTree>
    <p:extLst>
      <p:ext uri="{BB962C8B-B14F-4D97-AF65-F5344CB8AC3E}">
        <p14:creationId xmlns:p14="http://schemas.microsoft.com/office/powerpoint/2010/main" val="17071458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5E15239-E9C5-4233-9B36-502CE5BCA768}" type="datetimeFigureOut">
              <a:rPr lang="en-NZ" smtClean="0"/>
              <a:t>08/06/2017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4AE2F82C-2F2D-4D7C-9693-7CDE9A1B3853}" type="slidenum">
              <a:rPr lang="en-NZ" smtClean="0"/>
              <a:t>‹#›</a:t>
            </a:fld>
            <a:endParaRPr lang="en-NZ"/>
          </a:p>
        </p:txBody>
      </p:sp>
    </p:spTree>
    <p:extLst>
      <p:ext uri="{BB962C8B-B14F-4D97-AF65-F5344CB8AC3E}">
        <p14:creationId xmlns:p14="http://schemas.microsoft.com/office/powerpoint/2010/main" val="21216885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5E15239-E9C5-4233-9B36-502CE5BCA768}" type="datetimeFigureOut">
              <a:rPr lang="en-NZ" smtClean="0"/>
              <a:t>08/06/2017</a:t>
            </a:fld>
            <a:endParaRPr lang="en-N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E2F82C-2F2D-4D7C-9693-7CDE9A1B3853}" type="slidenum">
              <a:rPr lang="en-NZ" smtClean="0"/>
              <a:t>‹#›</a:t>
            </a:fld>
            <a:endParaRPr lang="en-NZ"/>
          </a:p>
        </p:txBody>
      </p:sp>
    </p:spTree>
    <p:extLst>
      <p:ext uri="{BB962C8B-B14F-4D97-AF65-F5344CB8AC3E}">
        <p14:creationId xmlns:p14="http://schemas.microsoft.com/office/powerpoint/2010/main" val="28529282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14401"/>
            <a:ext cx="7772400" cy="2686050"/>
          </a:xfrm>
        </p:spPr>
        <p:txBody>
          <a:bodyPr>
            <a:normAutofit fontScale="90000"/>
          </a:bodyPr>
          <a:lstStyle/>
          <a:p>
            <a:r>
              <a:rPr lang="en-NZ" b="1" smtClean="0"/>
              <a:t>6. The </a:t>
            </a:r>
            <a:r>
              <a:rPr lang="en-NZ" b="1" dirty="0"/>
              <a:t>tiger's vision</a:t>
            </a:r>
            <a:r>
              <a:rPr lang="en-NZ" b="1" dirty="0" smtClean="0"/>
              <a:t/>
            </a:r>
            <a:br>
              <a:rPr lang="en-NZ" b="1" dirty="0" smtClean="0"/>
            </a:br>
            <a:r>
              <a:rPr lang="en-NZ" dirty="0"/>
              <a:t>Pi rediscovers his connection to his former, human self.</a:t>
            </a:r>
            <a:r>
              <a:rPr lang="en-NZ" dirty="0" smtClean="0"/>
              <a:t/>
            </a:r>
            <a:br>
              <a:rPr lang="en-NZ" dirty="0" smtClean="0"/>
            </a:br>
            <a:endParaRPr lang="en-NZ" dirty="0"/>
          </a:p>
        </p:txBody>
      </p:sp>
      <p:sp>
        <p:nvSpPr>
          <p:cNvPr id="3" name="Subtitle 2"/>
          <p:cNvSpPr>
            <a:spLocks noGrp="1"/>
          </p:cNvSpPr>
          <p:nvPr>
            <p:ph type="subTitle" idx="1"/>
          </p:nvPr>
        </p:nvSpPr>
        <p:spPr>
          <a:xfrm>
            <a:off x="1295400" y="2971800"/>
            <a:ext cx="6400800" cy="3429000"/>
          </a:xfrm>
        </p:spPr>
        <p:txBody>
          <a:bodyPr/>
          <a:lstStyle/>
          <a:p>
            <a:r>
              <a:rPr lang="en-NZ" b="0" i="0" u="none" strike="noStrike" dirty="0" smtClean="0">
                <a:solidFill>
                  <a:srgbClr val="040000"/>
                </a:solidFill>
                <a:effectLst/>
              </a:rPr>
              <a:t>Possible discoveries include:</a:t>
            </a:r>
            <a:br>
              <a:rPr lang="en-NZ" b="0" i="0" u="none" strike="noStrike" dirty="0" smtClean="0">
                <a:solidFill>
                  <a:srgbClr val="040000"/>
                </a:solidFill>
                <a:effectLst/>
              </a:rPr>
            </a:br>
            <a:r>
              <a:rPr lang="en-NZ" b="0" i="0" u="none" strike="noStrike" dirty="0" smtClean="0">
                <a:solidFill>
                  <a:srgbClr val="040000"/>
                </a:solidFill>
                <a:effectLst/>
              </a:rPr>
              <a:t/>
            </a:r>
            <a:br>
              <a:rPr lang="en-NZ" b="0" i="0" u="none" strike="noStrike" dirty="0" smtClean="0">
                <a:solidFill>
                  <a:srgbClr val="040000"/>
                </a:solidFill>
                <a:effectLst/>
              </a:rPr>
            </a:br>
            <a:r>
              <a:rPr lang="en-NZ" b="0" i="0" u="none" strike="noStrike" dirty="0" smtClean="0">
                <a:solidFill>
                  <a:srgbClr val="040000"/>
                </a:solidFill>
                <a:effectLst/>
              </a:rPr>
              <a:t>*  discovering the magic of the tiger's imagination</a:t>
            </a:r>
            <a:br>
              <a:rPr lang="en-NZ" b="0" i="0" u="none" strike="noStrike" dirty="0" smtClean="0">
                <a:solidFill>
                  <a:srgbClr val="040000"/>
                </a:solidFill>
                <a:effectLst/>
              </a:rPr>
            </a:br>
            <a:r>
              <a:rPr lang="en-NZ" b="0" i="0" u="none" strike="noStrike" dirty="0" smtClean="0">
                <a:solidFill>
                  <a:srgbClr val="040000"/>
                </a:solidFill>
                <a:effectLst/>
              </a:rPr>
              <a:t>*  Pi's rediscovery of his humanity</a:t>
            </a:r>
            <a:br>
              <a:rPr lang="en-NZ" b="0" i="0" u="none" strike="noStrike" dirty="0" smtClean="0">
                <a:solidFill>
                  <a:srgbClr val="040000"/>
                </a:solidFill>
                <a:effectLst/>
              </a:rPr>
            </a:br>
            <a:r>
              <a:rPr lang="en-NZ" b="0" i="0" u="none" strike="noStrike" dirty="0" smtClean="0">
                <a:solidFill>
                  <a:srgbClr val="040000"/>
                </a:solidFill>
                <a:effectLst/>
              </a:rPr>
              <a:t>*  the consequences of self-discovery </a:t>
            </a:r>
            <a:endParaRPr lang="en-NZ" dirty="0"/>
          </a:p>
        </p:txBody>
      </p:sp>
    </p:spTree>
    <p:extLst>
      <p:ext uri="{BB962C8B-B14F-4D97-AF65-F5344CB8AC3E}">
        <p14:creationId xmlns:p14="http://schemas.microsoft.com/office/powerpoint/2010/main" val="38170067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457200"/>
            <a:ext cx="9965570" cy="556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567868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sz="2800" dirty="0"/>
              <a:t>The bioluminescent flower that emerges from the bubbles symbolises love and is a catalyst for Pi to rediscover his humanity.  Lee's film suggests it is our emotions and feelings that connect us to our humanity.</a:t>
            </a:r>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77790" y="1600200"/>
            <a:ext cx="8188419"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538821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NZ" sz="2800" dirty="0"/>
              <a:t>Pi sees his </a:t>
            </a:r>
            <a:r>
              <a:rPr lang="en-NZ" sz="2800" dirty="0" smtClean="0"/>
              <a:t>mother’s face</a:t>
            </a:r>
            <a:endParaRPr lang="en-NZ" sz="2800" dirty="0"/>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5800" y="1600200"/>
            <a:ext cx="8082076"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348508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sz="2800" dirty="0" smtClean="0"/>
              <a:t>and the wreck of the </a:t>
            </a:r>
            <a:r>
              <a:rPr lang="en-NZ" sz="2800" dirty="0" err="1" smtClean="0"/>
              <a:t>Tsimtsum</a:t>
            </a:r>
            <a:r>
              <a:rPr lang="en-NZ" sz="2800" dirty="0" smtClean="0"/>
              <a:t> </a:t>
            </a:r>
            <a:r>
              <a:rPr lang="en-NZ" sz="2800" dirty="0" smtClean="0"/>
              <a:t>on the ocean floor.  These objects symbolise his life before he became wild</a:t>
            </a:r>
            <a:endParaRPr lang="en-NZ" sz="2800" dirty="0"/>
          </a:p>
        </p:txBody>
      </p:sp>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84513" y="1600200"/>
            <a:ext cx="8174974"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369241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sz="2800" dirty="0" smtClean="0"/>
              <a:t/>
            </a:r>
            <a:br>
              <a:rPr lang="en-NZ" sz="2800" dirty="0" smtClean="0"/>
            </a:br>
            <a:r>
              <a:rPr lang="en-NZ" sz="2800" dirty="0"/>
              <a:t/>
            </a:r>
            <a:br>
              <a:rPr lang="en-NZ" sz="2800" dirty="0"/>
            </a:br>
            <a:r>
              <a:rPr lang="en-NZ" sz="2800" dirty="0" smtClean="0"/>
              <a:t>A </a:t>
            </a:r>
            <a:r>
              <a:rPr lang="en-NZ" sz="2800" dirty="0"/>
              <a:t>rapid pull-away shot back to the surface shows Pi's recognition of his humanity as he is depicted, in human form peering down into the water, just as Richard Parker had peered down.    </a:t>
            </a:r>
            <a:br>
              <a:rPr lang="en-NZ" sz="2800" dirty="0"/>
            </a:br>
            <a:endParaRPr lang="en-NZ" sz="2800" dirty="0"/>
          </a:p>
        </p:txBody>
      </p:sp>
      <p:pic>
        <p:nvPicPr>
          <p:cNvPr id="1229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2209800"/>
            <a:ext cx="8215444"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427302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sz="2800" dirty="0"/>
              <a:t>The identical shot composition suggests that his imagination went into the water a tiger, but emerged human having reconnected to his past.  </a:t>
            </a:r>
          </a:p>
        </p:txBody>
      </p:sp>
      <p:pic>
        <p:nvPicPr>
          <p:cNvPr id="1331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04550" y="1600200"/>
            <a:ext cx="8134900"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4378137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773362"/>
          </a:xfrm>
        </p:spPr>
        <p:txBody>
          <a:bodyPr>
            <a:normAutofit/>
          </a:bodyPr>
          <a:lstStyle/>
          <a:p>
            <a:r>
              <a:rPr lang="en-NZ" sz="2800" dirty="0"/>
              <a:t>Does it also suggest that he is not yet ready to confront the tragedy of the death of his family as he 'pulls away' from the images? </a:t>
            </a:r>
            <a:r>
              <a:rPr lang="en-NZ" sz="2800" dirty="0" smtClean="0"/>
              <a:t/>
            </a:r>
            <a:br>
              <a:rPr lang="en-NZ" sz="2800" dirty="0" smtClean="0"/>
            </a:br>
            <a:r>
              <a:rPr lang="en-NZ" sz="2800" dirty="0" smtClean="0"/>
              <a:t>Note the identical composition in this shot and the opening shot of the sequence (below). A wild beast goes into the ocean, but a human comes out</a:t>
            </a:r>
            <a:r>
              <a:rPr lang="en-NZ" sz="2800" dirty="0" smtClean="0"/>
              <a:t>?  OR?</a:t>
            </a:r>
            <a:endParaRPr lang="en-NZ" sz="2800" dirty="0"/>
          </a:p>
        </p:txBody>
      </p:sp>
      <p:pic>
        <p:nvPicPr>
          <p:cNvPr id="14338"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bwMode="auto">
          <a:xfrm>
            <a:off x="4282128" y="3505200"/>
            <a:ext cx="4841090" cy="2667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339" name="Picture 3"/>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381000" y="3505200"/>
            <a:ext cx="4723404" cy="26279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166659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sz="2800" dirty="0" smtClean="0"/>
              <a:t>A close-up of the tiger's reflection again blurs the boundaries between earth and sky and gives a spiritual quality to the dream.</a:t>
            </a:r>
            <a:endParaRPr lang="en-NZ" sz="28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04550" y="1600200"/>
            <a:ext cx="8134900"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47530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2239962"/>
          </a:xfrm>
        </p:spPr>
        <p:txBody>
          <a:bodyPr>
            <a:normAutofit fontScale="90000"/>
          </a:bodyPr>
          <a:lstStyle/>
          <a:p>
            <a:r>
              <a:rPr lang="en-NZ" sz="2800" dirty="0"/>
              <a:t>The camera zooms down into the depths of the ocean as Pi discovers life through the tiger's eyes.   Spectacular CGI images of predators - a shark, a whale, a giant squid - suggest that Richard Parker's whole existence, both physical and imagined is predatory and wild.  The zooming camera could suggest a range of ideas.</a:t>
            </a: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635125" y="2895600"/>
            <a:ext cx="5873750" cy="3230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916911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96962"/>
          </a:xfrm>
        </p:spPr>
        <p:txBody>
          <a:bodyPr>
            <a:normAutofit/>
          </a:bodyPr>
          <a:lstStyle/>
          <a:p>
            <a:endParaRPr lang="en-NZ" sz="2800" dirty="0"/>
          </a:p>
        </p:txBody>
      </p:sp>
      <p:sp>
        <p:nvSpPr>
          <p:cNvPr id="3" name="Content Placeholder 2"/>
          <p:cNvSpPr>
            <a:spLocks noGrp="1"/>
          </p:cNvSpPr>
          <p:nvPr>
            <p:ph idx="1"/>
          </p:nvPr>
        </p:nvSpPr>
        <p:spPr/>
        <p:txBody>
          <a:bodyPr/>
          <a:lstStyle/>
          <a:p>
            <a:endParaRPr lang="en-NZ"/>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079" y="533400"/>
            <a:ext cx="9618689" cy="5334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076276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NZ" dirty="0"/>
              <a:t>*     Is Pi sinking into his more primal, predatory self and losing sight of his humanity?</a:t>
            </a:r>
            <a:br>
              <a:rPr lang="en-NZ" dirty="0"/>
            </a:br>
            <a:r>
              <a:rPr lang="en-NZ" dirty="0"/>
              <a:t>*     Is he trying to hide from his grief and the reality of his situation by sinking into a wilder, more primitive version of himself?</a:t>
            </a:r>
            <a:br>
              <a:rPr lang="en-NZ" dirty="0"/>
            </a:br>
            <a:r>
              <a:rPr lang="en-NZ" dirty="0"/>
              <a:t>*     Is it a metaphorical representation of a man 'drowning' in a harsh world where those around him lack humanity and soul?</a:t>
            </a:r>
          </a:p>
        </p:txBody>
      </p:sp>
    </p:spTree>
    <p:extLst>
      <p:ext uri="{BB962C8B-B14F-4D97-AF65-F5344CB8AC3E}">
        <p14:creationId xmlns:p14="http://schemas.microsoft.com/office/powerpoint/2010/main" val="32870437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95510" y="304800"/>
            <a:ext cx="10802251" cy="6019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2587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sz="2800" dirty="0"/>
              <a:t>Lee uses magical realism to convey the magic and wonder of the universe in the bestiary that emerges from the body of the whale.  </a:t>
            </a:r>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17799" y="1600200"/>
            <a:ext cx="8108402"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5628351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447800"/>
          </a:xfrm>
        </p:spPr>
        <p:txBody>
          <a:bodyPr>
            <a:normAutofit fontScale="90000"/>
          </a:bodyPr>
          <a:lstStyle/>
          <a:p>
            <a:r>
              <a:rPr lang="en-NZ" sz="2800" dirty="0"/>
              <a:t>The images are irrational, like the subconscious mind.  They are both compelling and repulsive - much like our own wilder tendencies and thoughts.  </a:t>
            </a:r>
            <a:r>
              <a:rPr lang="en-NZ" sz="2800" dirty="0" smtClean="0">
                <a:effectLst/>
              </a:rPr>
              <a:t/>
            </a:r>
            <a:br>
              <a:rPr lang="en-NZ" sz="2800" dirty="0" smtClean="0">
                <a:effectLst/>
              </a:rPr>
            </a:br>
            <a:endParaRPr lang="en-NZ" sz="2800"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17799" y="1600200"/>
            <a:ext cx="8108402"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36159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762000"/>
            <a:ext cx="9926052" cy="5486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6731769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TotalTime>
  <Words>155</Words>
  <Application>Microsoft Office PowerPoint</Application>
  <PresentationFormat>On-screen Show (4:3)</PresentationFormat>
  <Paragraphs>13</Paragraphs>
  <Slides>16</Slides>
  <Notes>0</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6. The tiger's vision Pi rediscovers his connection to his former, human self. </vt:lpstr>
      <vt:lpstr>A close-up of the tiger's reflection again blurs the boundaries between earth and sky and gives a spiritual quality to the dream.</vt:lpstr>
      <vt:lpstr>The camera zooms down into the depths of the ocean as Pi discovers life through the tiger's eyes.   Spectacular CGI images of predators - a shark, a whale, a giant squid - suggest that Richard Parker's whole existence, both physical and imagined is predatory and wild.  The zooming camera could suggest a range of ideas.</vt:lpstr>
      <vt:lpstr>PowerPoint Presentation</vt:lpstr>
      <vt:lpstr>PowerPoint Presentation</vt:lpstr>
      <vt:lpstr>PowerPoint Presentation</vt:lpstr>
      <vt:lpstr>Lee uses magical realism to convey the magic and wonder of the universe in the bestiary that emerges from the body of the whale.  </vt:lpstr>
      <vt:lpstr>The images are irrational, like the subconscious mind.  They are both compelling and repulsive - much like our own wilder tendencies and thoughts.   </vt:lpstr>
      <vt:lpstr>PowerPoint Presentation</vt:lpstr>
      <vt:lpstr>PowerPoint Presentation</vt:lpstr>
      <vt:lpstr>The bioluminescent flower that emerges from the bubbles symbolises love and is a catalyst for Pi to rediscover his humanity.  Lee's film suggests it is our emotions and feelings that connect us to our humanity.</vt:lpstr>
      <vt:lpstr>Pi sees his mother’s face</vt:lpstr>
      <vt:lpstr>and the wreck of the Tsimtsum on the ocean floor.  These objects symbolise his life before he became wild</vt:lpstr>
      <vt:lpstr>  A rapid pull-away shot back to the surface shows Pi's recognition of his humanity as he is depicted, in human form peering down into the water, just as Richard Parker had peered down.     </vt:lpstr>
      <vt:lpstr>The identical shot composition suggests that his imagination went into the water a tiger, but emerged human having reconnected to his past.  </vt:lpstr>
      <vt:lpstr>Does it also suggest that he is not yet ready to confront the tragedy of the death of his family as he 'pulls away' from the images?  Note the identical composition in this shot and the opening shot of the sequence (below). A wild beast goes into the ocean, but a human comes out?  OR?</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tiger's vision Pi rediscovers his connection to his former, human self.</dc:title>
  <dc:creator>Sally</dc:creator>
  <cp:lastModifiedBy>Administrator</cp:lastModifiedBy>
  <cp:revision>6</cp:revision>
  <cp:lastPrinted>2017-05-04T04:47:36Z</cp:lastPrinted>
  <dcterms:created xsi:type="dcterms:W3CDTF">2017-03-04T05:03:41Z</dcterms:created>
  <dcterms:modified xsi:type="dcterms:W3CDTF">2017-06-08T00:23:18Z</dcterms:modified>
</cp:coreProperties>
</file>