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9"/>
  </p:handoutMasterIdLst>
  <p:sldIdLst>
    <p:sldId id="256" r:id="rId2"/>
    <p:sldId id="257" r:id="rId3"/>
    <p:sldId id="258" r:id="rId4"/>
    <p:sldId id="259" r:id="rId5"/>
    <p:sldId id="260" r:id="rId6"/>
    <p:sldId id="266" r:id="rId7"/>
    <p:sldId id="263" r:id="rId8"/>
    <p:sldId id="261" r:id="rId9"/>
    <p:sldId id="262" r:id="rId10"/>
    <p:sldId id="265" r:id="rId11"/>
    <p:sldId id="267" r:id="rId12"/>
    <p:sldId id="264" r:id="rId13"/>
    <p:sldId id="269" r:id="rId14"/>
    <p:sldId id="270" r:id="rId15"/>
    <p:sldId id="271" r:id="rId16"/>
    <p:sldId id="272" r:id="rId17"/>
    <p:sldId id="273" r:id="rId1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D9E50D6A-D6BE-4C86-8661-3E97DB63826F}" type="datetimeFigureOut">
              <a:rPr lang="en-NZ" smtClean="0"/>
              <a:t>04/05/2017</a:t>
            </a:fld>
            <a:endParaRPr lang="en-NZ"/>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9C17B0FD-7C6B-40CF-A47B-5D30BDDAC7B7}" type="slidenum">
              <a:rPr lang="en-NZ" smtClean="0"/>
              <a:t>‹#›</a:t>
            </a:fld>
            <a:endParaRPr lang="en-NZ"/>
          </a:p>
        </p:txBody>
      </p:sp>
    </p:spTree>
    <p:extLst>
      <p:ext uri="{BB962C8B-B14F-4D97-AF65-F5344CB8AC3E}">
        <p14:creationId xmlns:p14="http://schemas.microsoft.com/office/powerpoint/2010/main" val="86767574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0BE3BED2-4DF1-4463-8EC7-6636D7E47361}"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34578892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BE3BED2-4DF1-4463-8EC7-6636D7E47361}"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29024092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BE3BED2-4DF1-4463-8EC7-6636D7E47361}"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3590963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BE3BED2-4DF1-4463-8EC7-6636D7E47361}"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21328105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E3BED2-4DF1-4463-8EC7-6636D7E47361}"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3855146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0BE3BED2-4DF1-4463-8EC7-6636D7E47361}" type="datetimeFigureOut">
              <a:rPr lang="en-NZ" smtClean="0"/>
              <a:t>04/05/2017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14505666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0BE3BED2-4DF1-4463-8EC7-6636D7E47361}" type="datetimeFigureOut">
              <a:rPr lang="en-NZ" smtClean="0"/>
              <a:t>04/05/2017</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2629052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0BE3BED2-4DF1-4463-8EC7-6636D7E47361}" type="datetimeFigureOut">
              <a:rPr lang="en-NZ" smtClean="0"/>
              <a:t>04/05/2017</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135684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E3BED2-4DF1-4463-8EC7-6636D7E47361}" type="datetimeFigureOut">
              <a:rPr lang="en-NZ" smtClean="0"/>
              <a:t>04/05/2017</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28041283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E3BED2-4DF1-4463-8EC7-6636D7E47361}" type="datetimeFigureOut">
              <a:rPr lang="en-NZ" smtClean="0"/>
              <a:t>04/05/2017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26500681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E3BED2-4DF1-4463-8EC7-6636D7E47361}" type="datetimeFigureOut">
              <a:rPr lang="en-NZ" smtClean="0"/>
              <a:t>04/05/2017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29F02605-42B3-42C4-B079-C89EC82A4D02}" type="slidenum">
              <a:rPr lang="en-NZ" smtClean="0"/>
              <a:t>‹#›</a:t>
            </a:fld>
            <a:endParaRPr lang="en-NZ"/>
          </a:p>
        </p:txBody>
      </p:sp>
    </p:spTree>
    <p:extLst>
      <p:ext uri="{BB962C8B-B14F-4D97-AF65-F5344CB8AC3E}">
        <p14:creationId xmlns:p14="http://schemas.microsoft.com/office/powerpoint/2010/main" val="823545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E3BED2-4DF1-4463-8EC7-6636D7E47361}" type="datetimeFigureOut">
              <a:rPr lang="en-NZ" smtClean="0"/>
              <a:t>04/05/2017</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F02605-42B3-42C4-B079-C89EC82A4D02}" type="slidenum">
              <a:rPr lang="en-NZ" smtClean="0"/>
              <a:t>‹#›</a:t>
            </a:fld>
            <a:endParaRPr lang="en-NZ"/>
          </a:p>
        </p:txBody>
      </p:sp>
    </p:spTree>
    <p:extLst>
      <p:ext uri="{BB962C8B-B14F-4D97-AF65-F5344CB8AC3E}">
        <p14:creationId xmlns:p14="http://schemas.microsoft.com/office/powerpoint/2010/main" val="28594920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62001"/>
            <a:ext cx="7772400" cy="2838450"/>
          </a:xfrm>
        </p:spPr>
        <p:txBody>
          <a:bodyPr>
            <a:normAutofit/>
          </a:bodyPr>
          <a:lstStyle/>
          <a:p>
            <a:r>
              <a:rPr lang="en-NZ" smtClean="0"/>
              <a:t>4. Discovering </a:t>
            </a:r>
            <a:r>
              <a:rPr lang="en-NZ" dirty="0" smtClean="0"/>
              <a:t>Hope</a:t>
            </a:r>
            <a:br>
              <a:rPr lang="en-NZ" dirty="0" smtClean="0"/>
            </a:br>
            <a:r>
              <a:rPr lang="en-NZ" sz="3600" dirty="0"/>
              <a:t>Pi discovers a surreal peace once he faces reality</a:t>
            </a:r>
          </a:p>
        </p:txBody>
      </p:sp>
      <p:sp>
        <p:nvSpPr>
          <p:cNvPr id="3" name="Subtitle 2"/>
          <p:cNvSpPr>
            <a:spLocks noGrp="1"/>
          </p:cNvSpPr>
          <p:nvPr>
            <p:ph type="subTitle" idx="1"/>
          </p:nvPr>
        </p:nvSpPr>
        <p:spPr/>
        <p:txBody>
          <a:bodyPr/>
          <a:lstStyle/>
          <a:p>
            <a:r>
              <a:rPr lang="en-NZ" dirty="0" smtClean="0"/>
              <a:t>Life of Pi Film Study</a:t>
            </a:r>
          </a:p>
          <a:p>
            <a:r>
              <a:rPr lang="en-NZ" dirty="0" smtClean="0"/>
              <a:t>PPT 4</a:t>
            </a:r>
            <a:endParaRPr lang="en-NZ" dirty="0"/>
          </a:p>
        </p:txBody>
      </p:sp>
    </p:spTree>
    <p:extLst>
      <p:ext uri="{BB962C8B-B14F-4D97-AF65-F5344CB8AC3E}">
        <p14:creationId xmlns:p14="http://schemas.microsoft.com/office/powerpoint/2010/main" val="51798598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Autofit/>
          </a:bodyPr>
          <a:lstStyle/>
          <a:p>
            <a:r>
              <a:rPr lang="en-NZ" sz="2400" dirty="0" smtClean="0"/>
              <a:t>A gentle cross-fade suggests a sense of Pi's peace as the magical realism of the overhead shot with its surreal lighting conveys a sense of perspective and spirituality.</a:t>
            </a:r>
            <a:endParaRPr lang="en-NZ" sz="2400"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1045" y="1600200"/>
            <a:ext cx="8201909"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49550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2286000"/>
          </a:xfrm>
        </p:spPr>
        <p:txBody>
          <a:bodyPr>
            <a:noAutofit/>
          </a:bodyPr>
          <a:lstStyle/>
          <a:p>
            <a:r>
              <a:rPr lang="en-NZ" sz="2000" dirty="0"/>
              <a:t>But Pi rediscovers hope and spirituality.  A wide shot of him drifting on the ocean gives way to another identical composition with a golden rising sun.  The warm filter and sunrise symbolise the rediscovery of hope.  A gentle cross-fade into an aerial shot of Pi floating on his raft suggests his out-of-body experience and his discovery or realisation of his own insignificance.  Instead of being alarmed by his discovery, the still water and gentle music suggest he finds comfort in seeing himself as part of a much bigger picture.</a:t>
            </a:r>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9529" y="2514600"/>
            <a:ext cx="8423426" cy="426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833469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3050" y="0"/>
            <a:ext cx="6415563" cy="7239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78877055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41438"/>
          </a:xfrm>
        </p:spPr>
        <p:txBody>
          <a:bodyPr>
            <a:normAutofit fontScale="90000"/>
          </a:bodyPr>
          <a:lstStyle/>
          <a:p>
            <a:r>
              <a:rPr lang="en-NZ" sz="2700" dirty="0" smtClean="0"/>
              <a:t>The blurring of the boundaries between sky and land is a motif throughout the film, suggesting the quest to discover the connection between the physical life (symbolised by the earth and sea) and the spiritual life (symbolised by the sky).</a:t>
            </a:r>
            <a:endParaRPr lang="en-NZ" sz="2700"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057400"/>
            <a:ext cx="8201909"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16401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2209800"/>
          </a:xfrm>
        </p:spPr>
        <p:txBody>
          <a:bodyPr>
            <a:normAutofit fontScale="90000"/>
          </a:bodyPr>
          <a:lstStyle/>
          <a:p>
            <a:r>
              <a:rPr lang="en-NZ" sz="2400" dirty="0"/>
              <a:t/>
            </a:r>
            <a:br>
              <a:rPr lang="en-NZ" sz="2400" dirty="0"/>
            </a:br>
            <a:r>
              <a:rPr lang="en-NZ" sz="2200" dirty="0"/>
              <a:t>Throughout the film, the lines between earth and sky are blurred to represent the connection between our physical (earthly) selves </a:t>
            </a:r>
            <a:r>
              <a:rPr lang="en-NZ" sz="2200" dirty="0" smtClean="0"/>
              <a:t>and our </a:t>
            </a:r>
            <a:r>
              <a:rPr lang="en-NZ" sz="2200" dirty="0"/>
              <a:t>spiritual (sky) selves.  It is this connection that Pi hopes to rediscover (or discover?) for himself within this frightening new landscape</a:t>
            </a:r>
            <a:r>
              <a:rPr lang="en-NZ" sz="2200" dirty="0" smtClean="0"/>
              <a:t>. </a:t>
            </a:r>
            <a:r>
              <a:rPr lang="en-NZ" sz="2400" dirty="0" smtClean="0"/>
              <a:t/>
            </a:r>
            <a:br>
              <a:rPr lang="en-NZ" sz="2400" dirty="0" smtClean="0"/>
            </a:br>
            <a:r>
              <a:rPr lang="en-NZ" sz="2000" dirty="0" smtClean="0"/>
              <a:t>Aerial shots depicting Pi dwarfed by his landscape convey Pi's discovery of his own insignificance within the universe.</a:t>
            </a:r>
            <a:endParaRPr lang="en-NZ" sz="2400" dirty="0"/>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3400" y="2209800"/>
            <a:ext cx="8188419"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011903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58962"/>
          </a:xfrm>
        </p:spPr>
        <p:txBody>
          <a:bodyPr>
            <a:noAutofit/>
          </a:bodyPr>
          <a:lstStyle/>
          <a:p>
            <a:r>
              <a:rPr lang="en-NZ" sz="3200" dirty="0" smtClean="0"/>
              <a:t>A low angle, close-up of Pi peering into the lifeboat at Richard Parker suggests Pi's readiness to discover and accept his inner, more primal self.</a:t>
            </a:r>
            <a:endParaRPr lang="en-NZ" sz="3200" dirty="0"/>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2332037"/>
            <a:ext cx="8108402"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19113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3600" dirty="0" smtClean="0"/>
              <a:t>An extreme close-up of Richard Parker's eyes creates an intimate connection.</a:t>
            </a:r>
            <a:endParaRPr lang="en-NZ" sz="3600" dirty="0"/>
          </a:p>
        </p:txBody>
      </p:sp>
      <p:pic>
        <p:nvPicPr>
          <p:cNvPr id="1433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2209800"/>
            <a:ext cx="812163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732734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239962"/>
          </a:xfrm>
        </p:spPr>
        <p:txBody>
          <a:bodyPr>
            <a:normAutofit/>
          </a:bodyPr>
          <a:lstStyle/>
          <a:p>
            <a:r>
              <a:rPr lang="en-NZ" sz="2000" dirty="0"/>
              <a:t/>
            </a:r>
            <a:br>
              <a:rPr lang="en-NZ" sz="2000" dirty="0"/>
            </a:br>
            <a:r>
              <a:rPr lang="en-NZ" sz="2000" dirty="0"/>
              <a:t>Pi's newfound hope leads him to find the strength to face himself and his situation.  The low-angle close-up of Pi looking in at Richard Parker and the close-up of the tiger's eyes demonstrate Pi's readiness to embark on this journey of discovery and the revelations it brings.  This is confirmed by his prayer in his dialogue:  "I am your vessel.  Whatever comes, I want to know.  Show me."</a:t>
            </a:r>
          </a:p>
        </p:txBody>
      </p:sp>
      <p:sp>
        <p:nvSpPr>
          <p:cNvPr id="3" name="Content Placeholder 2"/>
          <p:cNvSpPr>
            <a:spLocks noGrp="1"/>
          </p:cNvSpPr>
          <p:nvPr>
            <p:ph idx="1"/>
          </p:nvPr>
        </p:nvSpPr>
        <p:spPr>
          <a:xfrm>
            <a:off x="457200" y="1600200"/>
            <a:ext cx="8229600" cy="5029200"/>
          </a:xfrm>
        </p:spPr>
        <p:txBody>
          <a:bodyPr>
            <a:normAutofit/>
          </a:bodyPr>
          <a:lstStyle/>
          <a:p>
            <a:endParaRPr lang="en-NZ" dirty="0" smtClean="0"/>
          </a:p>
          <a:p>
            <a:endParaRPr lang="en-NZ" dirty="0"/>
          </a:p>
          <a:p>
            <a:endParaRPr lang="en-NZ" dirty="0" smtClean="0"/>
          </a:p>
          <a:p>
            <a:endParaRPr lang="en-NZ" dirty="0"/>
          </a:p>
          <a:p>
            <a:endParaRPr lang="en-NZ" dirty="0" smtClean="0"/>
          </a:p>
          <a:p>
            <a:endParaRPr lang="en-NZ" dirty="0"/>
          </a:p>
          <a:p>
            <a:endParaRPr lang="en-NZ" sz="2200" dirty="0" smtClean="0"/>
          </a:p>
          <a:p>
            <a:pPr marL="0" indent="0">
              <a:buNone/>
            </a:pPr>
            <a:r>
              <a:rPr lang="en-NZ" sz="2200" dirty="0" smtClean="0"/>
              <a:t>Pi's dialogue and the shot composition reflecting clouds, emphasises Pi's choice to discover his spiritual self by facing and undertaking his ordeal.</a:t>
            </a:r>
            <a:endParaRPr lang="en-NZ" sz="2200" dirty="0"/>
          </a:p>
          <a:p>
            <a:endParaRPr lang="en-NZ" dirty="0" smtClean="0"/>
          </a:p>
          <a:p>
            <a:endParaRPr lang="en-NZ" dirty="0"/>
          </a:p>
        </p:txBody>
      </p:sp>
      <p:pic>
        <p:nvPicPr>
          <p:cNvPr id="1536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2667000"/>
            <a:ext cx="5029200" cy="281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530670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b="1" dirty="0" smtClean="0"/>
              <a:t/>
            </a:r>
            <a:br>
              <a:rPr lang="en-NZ" sz="2800" b="1" dirty="0" smtClean="0"/>
            </a:br>
            <a:r>
              <a:rPr lang="en-NZ" sz="4000" b="1" dirty="0" smtClean="0"/>
              <a:t>Pi </a:t>
            </a:r>
            <a:r>
              <a:rPr lang="en-NZ" sz="4000" b="1" dirty="0"/>
              <a:t>chooses a voyage of discovery...</a:t>
            </a:r>
            <a:r>
              <a:rPr lang="en-NZ" sz="2800" b="1" dirty="0"/>
              <a:t/>
            </a:r>
            <a:br>
              <a:rPr lang="en-NZ" sz="2800" b="1" dirty="0"/>
            </a:br>
            <a:r>
              <a:rPr lang="en-NZ" sz="2800" b="1" dirty="0" smtClean="0">
                <a:effectLst/>
              </a:rPr>
              <a:t/>
            </a:r>
            <a:br>
              <a:rPr lang="en-NZ" sz="2800" b="1" dirty="0" smtClean="0">
                <a:effectLst/>
              </a:rPr>
            </a:br>
            <a:endParaRPr lang="en-NZ" sz="2800" dirty="0"/>
          </a:p>
        </p:txBody>
      </p:sp>
      <p:sp>
        <p:nvSpPr>
          <p:cNvPr id="3" name="Content Placeholder 2"/>
          <p:cNvSpPr>
            <a:spLocks noGrp="1"/>
          </p:cNvSpPr>
          <p:nvPr>
            <p:ph idx="1"/>
          </p:nvPr>
        </p:nvSpPr>
        <p:spPr/>
        <p:txBody>
          <a:bodyPr/>
          <a:lstStyle/>
          <a:p>
            <a:pPr marL="0" indent="0">
              <a:buNone/>
            </a:pPr>
            <a:r>
              <a:rPr lang="en-NZ" dirty="0" smtClean="0"/>
              <a:t>In a Film Study essay, </a:t>
            </a:r>
            <a:r>
              <a:rPr lang="en-NZ" dirty="0"/>
              <a:t>you do not need to refer to the novel.  </a:t>
            </a:r>
            <a:endParaRPr lang="en-NZ" dirty="0" smtClean="0"/>
          </a:p>
          <a:p>
            <a:pPr marL="0" indent="0">
              <a:buNone/>
            </a:pPr>
            <a:r>
              <a:rPr lang="en-NZ" dirty="0" smtClean="0"/>
              <a:t>The </a:t>
            </a:r>
            <a:r>
              <a:rPr lang="en-NZ" dirty="0"/>
              <a:t>extracts below </a:t>
            </a:r>
            <a:r>
              <a:rPr lang="en-NZ" dirty="0" smtClean="0"/>
              <a:t>from the novel, in the blue boxes, have </a:t>
            </a:r>
            <a:r>
              <a:rPr lang="en-NZ" dirty="0"/>
              <a:t>been included to give context to some of the images within the </a:t>
            </a:r>
            <a:r>
              <a:rPr lang="en-NZ" dirty="0" smtClean="0"/>
              <a:t>film. They help </a:t>
            </a:r>
            <a:r>
              <a:rPr lang="en-NZ" dirty="0"/>
              <a:t>us understand </a:t>
            </a:r>
            <a:r>
              <a:rPr lang="en-NZ" dirty="0" smtClean="0"/>
              <a:t>how </a:t>
            </a:r>
            <a:r>
              <a:rPr lang="en-NZ" dirty="0" err="1" smtClean="0"/>
              <a:t>Ang</a:t>
            </a:r>
            <a:r>
              <a:rPr lang="en-NZ" dirty="0" smtClean="0"/>
              <a:t> Lee, the director, </a:t>
            </a:r>
            <a:r>
              <a:rPr lang="en-NZ" dirty="0"/>
              <a:t>uses </a:t>
            </a:r>
            <a:r>
              <a:rPr lang="en-NZ" dirty="0" smtClean="0"/>
              <a:t>his images </a:t>
            </a:r>
            <a:r>
              <a:rPr lang="en-NZ" dirty="0"/>
              <a:t>to </a:t>
            </a:r>
            <a:r>
              <a:rPr lang="en-NZ" dirty="0" smtClean="0"/>
              <a:t>convey these ideas .</a:t>
            </a:r>
            <a:r>
              <a:rPr lang="en-NZ" dirty="0"/>
              <a:t> </a:t>
            </a:r>
          </a:p>
        </p:txBody>
      </p:sp>
    </p:spTree>
    <p:extLst>
      <p:ext uri="{BB962C8B-B14F-4D97-AF65-F5344CB8AC3E}">
        <p14:creationId xmlns:p14="http://schemas.microsoft.com/office/powerpoint/2010/main" val="26781749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3200" dirty="0" smtClean="0"/>
              <a:t>A </a:t>
            </a:r>
            <a:r>
              <a:rPr lang="en-NZ" sz="3200" dirty="0" err="1" smtClean="0"/>
              <a:t>midshot</a:t>
            </a:r>
            <a:r>
              <a:rPr lang="en-NZ" sz="3200" dirty="0" smtClean="0"/>
              <a:t>, centre-screen depicts Pi, having lost all but the tiger, distraught and alone</a:t>
            </a:r>
            <a:endParaRPr lang="en-NZ" sz="32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7799" y="1600200"/>
            <a:ext cx="8108402"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629240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3200" dirty="0" smtClean="0"/>
              <a:t>A </a:t>
            </a:r>
            <a:r>
              <a:rPr lang="en-NZ" sz="3200" dirty="0" err="1" smtClean="0"/>
              <a:t>midshot</a:t>
            </a:r>
            <a:r>
              <a:rPr lang="en-NZ" sz="3200" dirty="0" smtClean="0"/>
              <a:t>, centre-screen of Richard Parker again replaces Pi in the shot, alluding to their connection.</a:t>
            </a:r>
            <a:endParaRPr lang="en-NZ" sz="3200"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76367" y="1600200"/>
            <a:ext cx="7991266"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30650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3200" dirty="0" smtClean="0"/>
              <a:t>A close-up of the clouds passing in front of the moon symbolises Pi's despair.</a:t>
            </a:r>
            <a:endParaRPr lang="en-NZ" sz="32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4550" y="1600200"/>
            <a:ext cx="813490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41386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i="0" u="none" strike="noStrike" dirty="0" smtClean="0">
                <a:solidFill>
                  <a:srgbClr val="333333"/>
                </a:solidFill>
                <a:effectLst/>
              </a:rPr>
              <a:t>The choice to discover...</a:t>
            </a:r>
            <a:r>
              <a:rPr lang="en-NZ" b="1" dirty="0" smtClean="0">
                <a:effectLst/>
              </a:rPr>
              <a:t/>
            </a:r>
            <a:br>
              <a:rPr lang="en-NZ" b="1" dirty="0" smtClean="0">
                <a:effectLst/>
              </a:rPr>
            </a:br>
            <a:endParaRPr lang="en-NZ" dirty="0"/>
          </a:p>
        </p:txBody>
      </p:sp>
      <p:sp>
        <p:nvSpPr>
          <p:cNvPr id="3" name="Content Placeholder 2"/>
          <p:cNvSpPr>
            <a:spLocks noGrp="1"/>
          </p:cNvSpPr>
          <p:nvPr>
            <p:ph idx="1"/>
          </p:nvPr>
        </p:nvSpPr>
        <p:spPr/>
        <p:txBody>
          <a:bodyPr/>
          <a:lstStyle/>
          <a:p>
            <a:pPr marL="0" indent="0">
              <a:buNone/>
            </a:pPr>
            <a:r>
              <a:rPr lang="en-NZ" b="0" i="0" u="none" strike="noStrike" dirty="0" smtClean="0">
                <a:solidFill>
                  <a:srgbClr val="040000"/>
                </a:solidFill>
                <a:effectLst/>
              </a:rPr>
              <a:t/>
            </a:r>
            <a:br>
              <a:rPr lang="en-NZ" b="0" i="0" u="none" strike="noStrike" dirty="0" smtClean="0">
                <a:solidFill>
                  <a:srgbClr val="040000"/>
                </a:solidFill>
                <a:effectLst/>
              </a:rPr>
            </a:br>
            <a:r>
              <a:rPr lang="en-NZ" b="0" i="0" u="none" strike="noStrike" dirty="0" smtClean="0">
                <a:solidFill>
                  <a:srgbClr val="040000"/>
                </a:solidFill>
                <a:effectLst/>
              </a:rPr>
              <a:t>The </a:t>
            </a:r>
            <a:r>
              <a:rPr lang="en-NZ" b="0" i="0" u="none" strike="noStrike" dirty="0" err="1" smtClean="0">
                <a:solidFill>
                  <a:srgbClr val="040000"/>
                </a:solidFill>
                <a:effectLst/>
              </a:rPr>
              <a:t>midshot</a:t>
            </a:r>
            <a:r>
              <a:rPr lang="en-NZ" b="0" i="0" u="none" strike="noStrike" dirty="0" smtClean="0">
                <a:solidFill>
                  <a:srgbClr val="040000"/>
                </a:solidFill>
                <a:effectLst/>
              </a:rPr>
              <a:t> of Pi illustrates his despair.  An identically composed shot of Richard Parker suggests Pi has emotionally disappeared and a close-up of the clouds covering the moon symbolises his loss of hope.</a:t>
            </a:r>
            <a:endParaRPr lang="en-NZ" dirty="0" smtClean="0">
              <a:effectLst/>
            </a:endParaRPr>
          </a:p>
          <a:p>
            <a:endParaRPr lang="en-NZ" dirty="0"/>
          </a:p>
        </p:txBody>
      </p:sp>
    </p:spTree>
    <p:extLst>
      <p:ext uri="{BB962C8B-B14F-4D97-AF65-F5344CB8AC3E}">
        <p14:creationId xmlns:p14="http://schemas.microsoft.com/office/powerpoint/2010/main" val="25445021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3200" dirty="0" smtClean="0"/>
              <a:t>Pi's isolation and despair are depicted in a wide shot of Richard Parker and Pi adrift on the vast ocean.</a:t>
            </a:r>
            <a:endParaRPr lang="en-NZ" sz="3200"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0962" y="1600200"/>
            <a:ext cx="8082076"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802115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3200" dirty="0" smtClean="0">
                <a:effectLst/>
              </a:rPr>
              <a:t>In contrast, an identically composed shot reveals the dawn, symbolising renewal and hope.</a:t>
            </a:r>
            <a:br>
              <a:rPr lang="en-NZ" sz="3200" dirty="0" smtClean="0">
                <a:effectLst/>
              </a:rPr>
            </a:br>
            <a:endParaRPr lang="en-NZ" sz="3200"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30962" y="1600200"/>
            <a:ext cx="8082076"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680902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533400"/>
            <a:ext cx="8763000" cy="51093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323801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265</Words>
  <Application>Microsoft Office PowerPoint</Application>
  <PresentationFormat>On-screen Show (4:3)</PresentationFormat>
  <Paragraphs>28</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4. Discovering Hope Pi discovers a surreal peace once he faces reality</vt:lpstr>
      <vt:lpstr> Pi chooses a voyage of discovery...  </vt:lpstr>
      <vt:lpstr>A midshot, centre-screen depicts Pi, having lost all but the tiger, distraught and alone</vt:lpstr>
      <vt:lpstr>A midshot, centre-screen of Richard Parker again replaces Pi in the shot, alluding to their connection.</vt:lpstr>
      <vt:lpstr>A close-up of the clouds passing in front of the moon symbolises Pi's despair.</vt:lpstr>
      <vt:lpstr>The choice to discover... </vt:lpstr>
      <vt:lpstr>Pi's isolation and despair are depicted in a wide shot of Richard Parker and Pi adrift on the vast ocean.</vt:lpstr>
      <vt:lpstr>In contrast, an identically composed shot reveals the dawn, symbolising renewal and hope. </vt:lpstr>
      <vt:lpstr>PowerPoint Presentation</vt:lpstr>
      <vt:lpstr>A gentle cross-fade suggests a sense of Pi's peace as the magical realism of the overhead shot with its surreal lighting conveys a sense of perspective and spirituality.</vt:lpstr>
      <vt:lpstr>But Pi rediscovers hope and spirituality.  A wide shot of him drifting on the ocean gives way to another identical composition with a golden rising sun.  The warm filter and sunrise symbolise the rediscovery of hope.  A gentle cross-fade into an aerial shot of Pi floating on his raft suggests his out-of-body experience and his discovery or realisation of his own insignificance.  Instead of being alarmed by his discovery, the still water and gentle music suggest he finds comfort in seeing himself as part of a much bigger picture.</vt:lpstr>
      <vt:lpstr>PowerPoint Presentation</vt:lpstr>
      <vt:lpstr>The blurring of the boundaries between sky and land is a motif throughout the film, suggesting the quest to discover the connection between the physical life (symbolised by the earth and sea) and the spiritual life (symbolised by the sky).</vt:lpstr>
      <vt:lpstr> Throughout the film, the lines between earth and sky are blurred to represent the connection between our physical (earthly) selves and our spiritual (sky) selves.  It is this connection that Pi hopes to rediscover (or discover?) for himself within this frightening new landscape.  Aerial shots depicting Pi dwarfed by his landscape convey Pi's discovery of his own insignificance within the universe.</vt:lpstr>
      <vt:lpstr>A low angle, close-up of Pi peering into the lifeboat at Richard Parker suggests Pi's readiness to discover and accept his inner, more primal self.</vt:lpstr>
      <vt:lpstr>An extreme close-up of Richard Parker's eyes creates an intimate connection.</vt:lpstr>
      <vt:lpstr> Pi's newfound hope leads him to find the strength to face himself and his situation.  The low-angle close-up of Pi looking in at Richard Parker and the close-up of the tiger's eyes demonstrate Pi's readiness to embark on this journey of discovery and the revelations it brings.  This is confirmed by his prayer in his dialogue:  "I am your vessel.  Whatever comes, I want to know.  Show me."</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Discovering Hope Pi discovers a surreal peace once he faces reality</dc:title>
  <dc:creator>Sally</dc:creator>
  <cp:lastModifiedBy>Administrator</cp:lastModifiedBy>
  <cp:revision>7</cp:revision>
  <cp:lastPrinted>2017-05-04T04:46:22Z</cp:lastPrinted>
  <dcterms:created xsi:type="dcterms:W3CDTF">2017-03-03T23:41:43Z</dcterms:created>
  <dcterms:modified xsi:type="dcterms:W3CDTF">2017-05-04T04:46:26Z</dcterms:modified>
</cp:coreProperties>
</file>