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0" r:id="rId6"/>
    <p:sldId id="271" r:id="rId7"/>
    <p:sldId id="264" r:id="rId8"/>
    <p:sldId id="261" r:id="rId9"/>
    <p:sldId id="262" r:id="rId10"/>
    <p:sldId id="265" r:id="rId11"/>
    <p:sldId id="266" r:id="rId12"/>
    <p:sldId id="267" r:id="rId13"/>
    <p:sldId id="268" r:id="rId14"/>
    <p:sldId id="269" r:id="rId15"/>
    <p:sldId id="27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7" autoAdjust="0"/>
    <p:restoredTop sz="94660"/>
  </p:normalViewPr>
  <p:slideViewPr>
    <p:cSldViewPr>
      <p:cViewPr varScale="1">
        <p:scale>
          <a:sx n="69" d="100"/>
          <a:sy n="69" d="100"/>
        </p:scale>
        <p:origin x="-1404"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NZ"/>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NZ"/>
          </a:p>
        </p:txBody>
      </p:sp>
      <p:sp>
        <p:nvSpPr>
          <p:cNvPr id="4" name="Date Placeholder 3"/>
          <p:cNvSpPr>
            <a:spLocks noGrp="1"/>
          </p:cNvSpPr>
          <p:nvPr>
            <p:ph type="dt" sz="half" idx="10"/>
          </p:nvPr>
        </p:nvSpPr>
        <p:spPr/>
        <p:txBody>
          <a:bodyPr/>
          <a:lstStyle/>
          <a:p>
            <a:fld id="{9736736B-0E33-4909-982A-34909B6625FA}" type="datetimeFigureOut">
              <a:rPr lang="en-NZ" smtClean="0"/>
              <a:t>29/05/2017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6508750E-4E07-4AA3-8F02-16EEEB143C68}" type="slidenum">
              <a:rPr lang="en-NZ" smtClean="0"/>
              <a:t>‹#›</a:t>
            </a:fld>
            <a:endParaRPr lang="en-NZ"/>
          </a:p>
        </p:txBody>
      </p:sp>
    </p:spTree>
    <p:extLst>
      <p:ext uri="{BB962C8B-B14F-4D97-AF65-F5344CB8AC3E}">
        <p14:creationId xmlns:p14="http://schemas.microsoft.com/office/powerpoint/2010/main" val="41030063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9736736B-0E33-4909-982A-34909B6625FA}" type="datetimeFigureOut">
              <a:rPr lang="en-NZ" smtClean="0"/>
              <a:t>29/05/2017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6508750E-4E07-4AA3-8F02-16EEEB143C68}" type="slidenum">
              <a:rPr lang="en-NZ" smtClean="0"/>
              <a:t>‹#›</a:t>
            </a:fld>
            <a:endParaRPr lang="en-NZ"/>
          </a:p>
        </p:txBody>
      </p:sp>
    </p:spTree>
    <p:extLst>
      <p:ext uri="{BB962C8B-B14F-4D97-AF65-F5344CB8AC3E}">
        <p14:creationId xmlns:p14="http://schemas.microsoft.com/office/powerpoint/2010/main" val="2776468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NZ"/>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9736736B-0E33-4909-982A-34909B6625FA}" type="datetimeFigureOut">
              <a:rPr lang="en-NZ" smtClean="0"/>
              <a:t>29/05/2017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6508750E-4E07-4AA3-8F02-16EEEB143C68}" type="slidenum">
              <a:rPr lang="en-NZ" smtClean="0"/>
              <a:t>‹#›</a:t>
            </a:fld>
            <a:endParaRPr lang="en-NZ"/>
          </a:p>
        </p:txBody>
      </p:sp>
    </p:spTree>
    <p:extLst>
      <p:ext uri="{BB962C8B-B14F-4D97-AF65-F5344CB8AC3E}">
        <p14:creationId xmlns:p14="http://schemas.microsoft.com/office/powerpoint/2010/main" val="2639808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10"/>
          </p:nvPr>
        </p:nvSpPr>
        <p:spPr/>
        <p:txBody>
          <a:bodyPr/>
          <a:lstStyle/>
          <a:p>
            <a:fld id="{9736736B-0E33-4909-982A-34909B6625FA}" type="datetimeFigureOut">
              <a:rPr lang="en-NZ" smtClean="0"/>
              <a:t>29/05/2017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6508750E-4E07-4AA3-8F02-16EEEB143C68}" type="slidenum">
              <a:rPr lang="en-NZ" smtClean="0"/>
              <a:t>‹#›</a:t>
            </a:fld>
            <a:endParaRPr lang="en-NZ"/>
          </a:p>
        </p:txBody>
      </p:sp>
    </p:spTree>
    <p:extLst>
      <p:ext uri="{BB962C8B-B14F-4D97-AF65-F5344CB8AC3E}">
        <p14:creationId xmlns:p14="http://schemas.microsoft.com/office/powerpoint/2010/main" val="869725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NZ"/>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736736B-0E33-4909-982A-34909B6625FA}" type="datetimeFigureOut">
              <a:rPr lang="en-NZ" smtClean="0"/>
              <a:t>29/05/2017</a:t>
            </a:fld>
            <a:endParaRPr lang="en-NZ"/>
          </a:p>
        </p:txBody>
      </p:sp>
      <p:sp>
        <p:nvSpPr>
          <p:cNvPr id="5" name="Footer Placeholder 4"/>
          <p:cNvSpPr>
            <a:spLocks noGrp="1"/>
          </p:cNvSpPr>
          <p:nvPr>
            <p:ph type="ftr" sz="quarter" idx="11"/>
          </p:nvPr>
        </p:nvSpPr>
        <p:spPr/>
        <p:txBody>
          <a:bodyPr/>
          <a:lstStyle/>
          <a:p>
            <a:endParaRPr lang="en-NZ"/>
          </a:p>
        </p:txBody>
      </p:sp>
      <p:sp>
        <p:nvSpPr>
          <p:cNvPr id="6" name="Slide Number Placeholder 5"/>
          <p:cNvSpPr>
            <a:spLocks noGrp="1"/>
          </p:cNvSpPr>
          <p:nvPr>
            <p:ph type="sldNum" sz="quarter" idx="12"/>
          </p:nvPr>
        </p:nvSpPr>
        <p:spPr/>
        <p:txBody>
          <a:bodyPr/>
          <a:lstStyle/>
          <a:p>
            <a:fld id="{6508750E-4E07-4AA3-8F02-16EEEB143C68}" type="slidenum">
              <a:rPr lang="en-NZ" smtClean="0"/>
              <a:t>‹#›</a:t>
            </a:fld>
            <a:endParaRPr lang="en-NZ"/>
          </a:p>
        </p:txBody>
      </p:sp>
    </p:spTree>
    <p:extLst>
      <p:ext uri="{BB962C8B-B14F-4D97-AF65-F5344CB8AC3E}">
        <p14:creationId xmlns:p14="http://schemas.microsoft.com/office/powerpoint/2010/main" val="1708147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Date Placeholder 4"/>
          <p:cNvSpPr>
            <a:spLocks noGrp="1"/>
          </p:cNvSpPr>
          <p:nvPr>
            <p:ph type="dt" sz="half" idx="10"/>
          </p:nvPr>
        </p:nvSpPr>
        <p:spPr/>
        <p:txBody>
          <a:bodyPr/>
          <a:lstStyle/>
          <a:p>
            <a:fld id="{9736736B-0E33-4909-982A-34909B6625FA}" type="datetimeFigureOut">
              <a:rPr lang="en-NZ" smtClean="0"/>
              <a:t>29/05/2017</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6508750E-4E07-4AA3-8F02-16EEEB143C68}" type="slidenum">
              <a:rPr lang="en-NZ" smtClean="0"/>
              <a:t>‹#›</a:t>
            </a:fld>
            <a:endParaRPr lang="en-NZ"/>
          </a:p>
        </p:txBody>
      </p:sp>
    </p:spTree>
    <p:extLst>
      <p:ext uri="{BB962C8B-B14F-4D97-AF65-F5344CB8AC3E}">
        <p14:creationId xmlns:p14="http://schemas.microsoft.com/office/powerpoint/2010/main" val="22699040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NZ"/>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7" name="Date Placeholder 6"/>
          <p:cNvSpPr>
            <a:spLocks noGrp="1"/>
          </p:cNvSpPr>
          <p:nvPr>
            <p:ph type="dt" sz="half" idx="10"/>
          </p:nvPr>
        </p:nvSpPr>
        <p:spPr/>
        <p:txBody>
          <a:bodyPr/>
          <a:lstStyle/>
          <a:p>
            <a:fld id="{9736736B-0E33-4909-982A-34909B6625FA}" type="datetimeFigureOut">
              <a:rPr lang="en-NZ" smtClean="0"/>
              <a:t>29/05/2017</a:t>
            </a:fld>
            <a:endParaRPr lang="en-NZ"/>
          </a:p>
        </p:txBody>
      </p:sp>
      <p:sp>
        <p:nvSpPr>
          <p:cNvPr id="8" name="Footer Placeholder 7"/>
          <p:cNvSpPr>
            <a:spLocks noGrp="1"/>
          </p:cNvSpPr>
          <p:nvPr>
            <p:ph type="ftr" sz="quarter" idx="11"/>
          </p:nvPr>
        </p:nvSpPr>
        <p:spPr/>
        <p:txBody>
          <a:bodyPr/>
          <a:lstStyle/>
          <a:p>
            <a:endParaRPr lang="en-NZ"/>
          </a:p>
        </p:txBody>
      </p:sp>
      <p:sp>
        <p:nvSpPr>
          <p:cNvPr id="9" name="Slide Number Placeholder 8"/>
          <p:cNvSpPr>
            <a:spLocks noGrp="1"/>
          </p:cNvSpPr>
          <p:nvPr>
            <p:ph type="sldNum" sz="quarter" idx="12"/>
          </p:nvPr>
        </p:nvSpPr>
        <p:spPr/>
        <p:txBody>
          <a:bodyPr/>
          <a:lstStyle/>
          <a:p>
            <a:fld id="{6508750E-4E07-4AA3-8F02-16EEEB143C68}" type="slidenum">
              <a:rPr lang="en-NZ" smtClean="0"/>
              <a:t>‹#›</a:t>
            </a:fld>
            <a:endParaRPr lang="en-NZ"/>
          </a:p>
        </p:txBody>
      </p:sp>
    </p:spTree>
    <p:extLst>
      <p:ext uri="{BB962C8B-B14F-4D97-AF65-F5344CB8AC3E}">
        <p14:creationId xmlns:p14="http://schemas.microsoft.com/office/powerpoint/2010/main" val="38556445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NZ"/>
          </a:p>
        </p:txBody>
      </p:sp>
      <p:sp>
        <p:nvSpPr>
          <p:cNvPr id="3" name="Date Placeholder 2"/>
          <p:cNvSpPr>
            <a:spLocks noGrp="1"/>
          </p:cNvSpPr>
          <p:nvPr>
            <p:ph type="dt" sz="half" idx="10"/>
          </p:nvPr>
        </p:nvSpPr>
        <p:spPr/>
        <p:txBody>
          <a:bodyPr/>
          <a:lstStyle/>
          <a:p>
            <a:fld id="{9736736B-0E33-4909-982A-34909B6625FA}" type="datetimeFigureOut">
              <a:rPr lang="en-NZ" smtClean="0"/>
              <a:t>29/05/2017</a:t>
            </a:fld>
            <a:endParaRPr lang="en-NZ"/>
          </a:p>
        </p:txBody>
      </p:sp>
      <p:sp>
        <p:nvSpPr>
          <p:cNvPr id="4" name="Footer Placeholder 3"/>
          <p:cNvSpPr>
            <a:spLocks noGrp="1"/>
          </p:cNvSpPr>
          <p:nvPr>
            <p:ph type="ftr" sz="quarter" idx="11"/>
          </p:nvPr>
        </p:nvSpPr>
        <p:spPr/>
        <p:txBody>
          <a:bodyPr/>
          <a:lstStyle/>
          <a:p>
            <a:endParaRPr lang="en-NZ"/>
          </a:p>
        </p:txBody>
      </p:sp>
      <p:sp>
        <p:nvSpPr>
          <p:cNvPr id="5" name="Slide Number Placeholder 4"/>
          <p:cNvSpPr>
            <a:spLocks noGrp="1"/>
          </p:cNvSpPr>
          <p:nvPr>
            <p:ph type="sldNum" sz="quarter" idx="12"/>
          </p:nvPr>
        </p:nvSpPr>
        <p:spPr/>
        <p:txBody>
          <a:bodyPr/>
          <a:lstStyle/>
          <a:p>
            <a:fld id="{6508750E-4E07-4AA3-8F02-16EEEB143C68}" type="slidenum">
              <a:rPr lang="en-NZ" smtClean="0"/>
              <a:t>‹#›</a:t>
            </a:fld>
            <a:endParaRPr lang="en-NZ"/>
          </a:p>
        </p:txBody>
      </p:sp>
    </p:spTree>
    <p:extLst>
      <p:ext uri="{BB962C8B-B14F-4D97-AF65-F5344CB8AC3E}">
        <p14:creationId xmlns:p14="http://schemas.microsoft.com/office/powerpoint/2010/main" val="34061884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36736B-0E33-4909-982A-34909B6625FA}" type="datetimeFigureOut">
              <a:rPr lang="en-NZ" smtClean="0"/>
              <a:t>29/05/2017</a:t>
            </a:fld>
            <a:endParaRPr lang="en-NZ"/>
          </a:p>
        </p:txBody>
      </p:sp>
      <p:sp>
        <p:nvSpPr>
          <p:cNvPr id="3" name="Footer Placeholder 2"/>
          <p:cNvSpPr>
            <a:spLocks noGrp="1"/>
          </p:cNvSpPr>
          <p:nvPr>
            <p:ph type="ftr" sz="quarter" idx="11"/>
          </p:nvPr>
        </p:nvSpPr>
        <p:spPr/>
        <p:txBody>
          <a:bodyPr/>
          <a:lstStyle/>
          <a:p>
            <a:endParaRPr lang="en-NZ"/>
          </a:p>
        </p:txBody>
      </p:sp>
      <p:sp>
        <p:nvSpPr>
          <p:cNvPr id="4" name="Slide Number Placeholder 3"/>
          <p:cNvSpPr>
            <a:spLocks noGrp="1"/>
          </p:cNvSpPr>
          <p:nvPr>
            <p:ph type="sldNum" sz="quarter" idx="12"/>
          </p:nvPr>
        </p:nvSpPr>
        <p:spPr/>
        <p:txBody>
          <a:bodyPr/>
          <a:lstStyle/>
          <a:p>
            <a:fld id="{6508750E-4E07-4AA3-8F02-16EEEB143C68}" type="slidenum">
              <a:rPr lang="en-NZ" smtClean="0"/>
              <a:t>‹#›</a:t>
            </a:fld>
            <a:endParaRPr lang="en-NZ"/>
          </a:p>
        </p:txBody>
      </p:sp>
    </p:spTree>
    <p:extLst>
      <p:ext uri="{BB962C8B-B14F-4D97-AF65-F5344CB8AC3E}">
        <p14:creationId xmlns:p14="http://schemas.microsoft.com/office/powerpoint/2010/main" val="10614710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NZ"/>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36736B-0E33-4909-982A-34909B6625FA}" type="datetimeFigureOut">
              <a:rPr lang="en-NZ" smtClean="0"/>
              <a:t>29/05/2017</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6508750E-4E07-4AA3-8F02-16EEEB143C68}" type="slidenum">
              <a:rPr lang="en-NZ" smtClean="0"/>
              <a:t>‹#›</a:t>
            </a:fld>
            <a:endParaRPr lang="en-NZ"/>
          </a:p>
        </p:txBody>
      </p:sp>
    </p:spTree>
    <p:extLst>
      <p:ext uri="{BB962C8B-B14F-4D97-AF65-F5344CB8AC3E}">
        <p14:creationId xmlns:p14="http://schemas.microsoft.com/office/powerpoint/2010/main" val="3532826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NZ"/>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NZ"/>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36736B-0E33-4909-982A-34909B6625FA}" type="datetimeFigureOut">
              <a:rPr lang="en-NZ" smtClean="0"/>
              <a:t>29/05/2017</a:t>
            </a:fld>
            <a:endParaRPr lang="en-NZ"/>
          </a:p>
        </p:txBody>
      </p:sp>
      <p:sp>
        <p:nvSpPr>
          <p:cNvPr id="6" name="Footer Placeholder 5"/>
          <p:cNvSpPr>
            <a:spLocks noGrp="1"/>
          </p:cNvSpPr>
          <p:nvPr>
            <p:ph type="ftr" sz="quarter" idx="11"/>
          </p:nvPr>
        </p:nvSpPr>
        <p:spPr/>
        <p:txBody>
          <a:bodyPr/>
          <a:lstStyle/>
          <a:p>
            <a:endParaRPr lang="en-NZ"/>
          </a:p>
        </p:txBody>
      </p:sp>
      <p:sp>
        <p:nvSpPr>
          <p:cNvPr id="7" name="Slide Number Placeholder 6"/>
          <p:cNvSpPr>
            <a:spLocks noGrp="1"/>
          </p:cNvSpPr>
          <p:nvPr>
            <p:ph type="sldNum" sz="quarter" idx="12"/>
          </p:nvPr>
        </p:nvSpPr>
        <p:spPr/>
        <p:txBody>
          <a:bodyPr/>
          <a:lstStyle/>
          <a:p>
            <a:fld id="{6508750E-4E07-4AA3-8F02-16EEEB143C68}" type="slidenum">
              <a:rPr lang="en-NZ" smtClean="0"/>
              <a:t>‹#›</a:t>
            </a:fld>
            <a:endParaRPr lang="en-NZ"/>
          </a:p>
        </p:txBody>
      </p:sp>
    </p:spTree>
    <p:extLst>
      <p:ext uri="{BB962C8B-B14F-4D97-AF65-F5344CB8AC3E}">
        <p14:creationId xmlns:p14="http://schemas.microsoft.com/office/powerpoint/2010/main" val="40220136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NZ"/>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NZ"/>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36736B-0E33-4909-982A-34909B6625FA}" type="datetimeFigureOut">
              <a:rPr lang="en-NZ" smtClean="0"/>
              <a:t>29/05/2017</a:t>
            </a:fld>
            <a:endParaRPr lang="en-NZ"/>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Z"/>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08750E-4E07-4AA3-8F02-16EEEB143C68}" type="slidenum">
              <a:rPr lang="en-NZ" smtClean="0"/>
              <a:t>‹#›</a:t>
            </a:fld>
            <a:endParaRPr lang="en-NZ"/>
          </a:p>
        </p:txBody>
      </p:sp>
    </p:spTree>
    <p:extLst>
      <p:ext uri="{BB962C8B-B14F-4D97-AF65-F5344CB8AC3E}">
        <p14:creationId xmlns:p14="http://schemas.microsoft.com/office/powerpoint/2010/main" val="39901384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NZ" b="1" dirty="0"/>
              <a:t>Discovering the Tiger Within</a:t>
            </a:r>
            <a:r>
              <a:rPr lang="en-NZ" b="1" dirty="0" smtClean="0"/>
              <a:t/>
            </a:r>
            <a:br>
              <a:rPr lang="en-NZ" b="1" dirty="0" smtClean="0"/>
            </a:br>
            <a:r>
              <a:rPr lang="en-NZ" dirty="0"/>
              <a:t>Richard Parker saves the day.</a:t>
            </a:r>
            <a:r>
              <a:rPr lang="en-NZ" dirty="0" smtClean="0"/>
              <a:t/>
            </a:r>
            <a:br>
              <a:rPr lang="en-NZ" dirty="0" smtClean="0"/>
            </a:br>
            <a:endParaRPr lang="en-NZ" dirty="0"/>
          </a:p>
        </p:txBody>
      </p:sp>
      <p:sp>
        <p:nvSpPr>
          <p:cNvPr id="3" name="Subtitle 2"/>
          <p:cNvSpPr>
            <a:spLocks noGrp="1"/>
          </p:cNvSpPr>
          <p:nvPr>
            <p:ph type="subTitle" idx="1"/>
          </p:nvPr>
        </p:nvSpPr>
        <p:spPr/>
        <p:txBody>
          <a:bodyPr>
            <a:normAutofit fontScale="85000" lnSpcReduction="10000"/>
          </a:bodyPr>
          <a:lstStyle/>
          <a:p>
            <a:r>
              <a:rPr lang="en-NZ" dirty="0"/>
              <a:t>When the hyena kills Orange Juice, Pi discovers a new side of himself</a:t>
            </a:r>
            <a:r>
              <a:rPr lang="en-NZ" dirty="0" smtClean="0"/>
              <a:t>. This set of shots shows the developing relationship between Pi and Richard Parker</a:t>
            </a:r>
            <a:endParaRPr lang="en-NZ" dirty="0"/>
          </a:p>
        </p:txBody>
      </p:sp>
    </p:spTree>
    <p:extLst>
      <p:ext uri="{BB962C8B-B14F-4D97-AF65-F5344CB8AC3E}">
        <p14:creationId xmlns:p14="http://schemas.microsoft.com/office/powerpoint/2010/main" val="19587463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dirty="0" smtClean="0"/>
              <a:t>Eye level long shot :shows the relationship</a:t>
            </a:r>
            <a:endParaRPr lang="en-NZ" dirty="0"/>
          </a:p>
        </p:txBody>
      </p:sp>
      <p:sp>
        <p:nvSpPr>
          <p:cNvPr id="3" name="Content Placeholder 2"/>
          <p:cNvSpPr>
            <a:spLocks noGrp="1"/>
          </p:cNvSpPr>
          <p:nvPr>
            <p:ph idx="1"/>
          </p:nvPr>
        </p:nvSpPr>
        <p:spPr/>
        <p:txBody>
          <a:bodyPr/>
          <a:lstStyle/>
          <a:p>
            <a:endParaRPr lang="en-NZ"/>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5166" y="1524000"/>
            <a:ext cx="9903966" cy="54278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063719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High angle – the tiger is tamed</a:t>
            </a:r>
            <a:endParaRPr lang="en-NZ" dirty="0"/>
          </a:p>
        </p:txBody>
      </p:sp>
      <p:sp>
        <p:nvSpPr>
          <p:cNvPr id="3" name="Content Placeholder 2"/>
          <p:cNvSpPr>
            <a:spLocks noGrp="1"/>
          </p:cNvSpPr>
          <p:nvPr>
            <p:ph idx="1"/>
          </p:nvPr>
        </p:nvSpPr>
        <p:spPr/>
        <p:txBody>
          <a:bodyPr/>
          <a:lstStyle/>
          <a:p>
            <a:endParaRPr lang="en-NZ"/>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4337" y="1752601"/>
            <a:ext cx="9059663" cy="50599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340091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533400"/>
            <a:ext cx="8382000" cy="5592763"/>
          </a:xfrm>
        </p:spPr>
        <p:txBody>
          <a:bodyPr>
            <a:normAutofit fontScale="77500" lnSpcReduction="20000"/>
          </a:bodyPr>
          <a:lstStyle/>
          <a:p>
            <a:r>
              <a:rPr lang="en-NZ" dirty="0" smtClean="0"/>
              <a:t>Finally the tiger is tamed and Pi tells him to "go home".  Richard Parker retreats back under the tarpaulin leaving Pi with a new discovery.  A zoom in to close-up on Pi's face, accompanied by sombre music with deeper, serious strings suggest Pi's unexpected sense of loss and isolation when the tiger is 'trained' and made to disappear. </a:t>
            </a:r>
          </a:p>
          <a:p>
            <a:endParaRPr lang="en-NZ" dirty="0" smtClean="0"/>
          </a:p>
          <a:p>
            <a:r>
              <a:rPr lang="en-NZ" dirty="0" smtClean="0"/>
              <a:t>In the literal interpretation of the scene, Pi is sad because he is all alone again.  Even a vicious tiger is better than no company at all.</a:t>
            </a:r>
          </a:p>
          <a:p>
            <a:endParaRPr lang="en-NZ" dirty="0" smtClean="0"/>
          </a:p>
          <a:p>
            <a:r>
              <a:rPr lang="en-NZ" dirty="0" smtClean="0"/>
              <a:t>Metaphorically, in controlling Richard Parker, Pi is left alone to act on his own, more civilised morals and values. </a:t>
            </a:r>
          </a:p>
          <a:p>
            <a:endParaRPr lang="en-NZ" dirty="0" smtClean="0"/>
          </a:p>
          <a:p>
            <a:r>
              <a:rPr lang="en-NZ" dirty="0" smtClean="0"/>
              <a:t>Whichever interpretation you put on the scene, Pi is clearly distressed by the loss. </a:t>
            </a:r>
            <a:endParaRPr lang="en-NZ" dirty="0"/>
          </a:p>
        </p:txBody>
      </p:sp>
    </p:spTree>
    <p:extLst>
      <p:ext uri="{BB962C8B-B14F-4D97-AF65-F5344CB8AC3E}">
        <p14:creationId xmlns:p14="http://schemas.microsoft.com/office/powerpoint/2010/main" val="18785718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NZ" dirty="0" smtClean="0"/>
              <a:t>Close up eye level shot</a:t>
            </a:r>
            <a:endParaRPr lang="en-NZ" dirty="0"/>
          </a:p>
        </p:txBody>
      </p:sp>
      <p:pic>
        <p:nvPicPr>
          <p:cNvPr id="921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0780" y="1295400"/>
            <a:ext cx="9164780" cy="512394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3359294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NZ" sz="3600" b="1" i="0" u="none" strike="noStrike" dirty="0" smtClean="0">
                <a:solidFill>
                  <a:srgbClr val="040000"/>
                </a:solidFill>
                <a:effectLst/>
              </a:rPr>
              <a:t>"My fear of him keeps me alert.  Tending to his needs gives my life purpose"</a:t>
            </a:r>
            <a:endParaRPr lang="en-NZ" sz="3600" b="1" dirty="0"/>
          </a:p>
        </p:txBody>
      </p:sp>
      <p:sp>
        <p:nvSpPr>
          <p:cNvPr id="3" name="Content Placeholder 2"/>
          <p:cNvSpPr>
            <a:spLocks noGrp="1"/>
          </p:cNvSpPr>
          <p:nvPr>
            <p:ph idx="1"/>
          </p:nvPr>
        </p:nvSpPr>
        <p:spPr>
          <a:xfrm>
            <a:off x="457200" y="1600200"/>
            <a:ext cx="8229600" cy="4953000"/>
          </a:xfrm>
        </p:spPr>
        <p:txBody>
          <a:bodyPr>
            <a:normAutofit fontScale="85000" lnSpcReduction="20000"/>
          </a:bodyPr>
          <a:lstStyle/>
          <a:p>
            <a:r>
              <a:rPr lang="en-NZ" b="0" i="0" u="none" strike="noStrike" dirty="0" smtClean="0">
                <a:solidFill>
                  <a:srgbClr val="040000"/>
                </a:solidFill>
                <a:effectLst/>
              </a:rPr>
              <a:t>Pi's voice-over, "My fear of him keeps me alert.  Tending to his needs gives my life purpose" highlights the value of his relationship with his companion.</a:t>
            </a:r>
            <a:br>
              <a:rPr lang="en-NZ" b="0" i="0" u="none" strike="noStrike" dirty="0" smtClean="0">
                <a:solidFill>
                  <a:srgbClr val="040000"/>
                </a:solidFill>
                <a:effectLst/>
              </a:rPr>
            </a:br>
            <a:r>
              <a:rPr lang="en-NZ" b="0" i="0" u="none" strike="noStrike" dirty="0" smtClean="0">
                <a:solidFill>
                  <a:srgbClr val="040000"/>
                </a:solidFill>
                <a:effectLst/>
              </a:rPr>
              <a:t/>
            </a:r>
            <a:br>
              <a:rPr lang="en-NZ" b="0" i="0" u="none" strike="noStrike" dirty="0" smtClean="0">
                <a:solidFill>
                  <a:srgbClr val="040000"/>
                </a:solidFill>
                <a:effectLst/>
              </a:rPr>
            </a:br>
            <a:r>
              <a:rPr lang="en-NZ" b="0" i="0" u="none" strike="noStrike" dirty="0" smtClean="0">
                <a:solidFill>
                  <a:srgbClr val="040000"/>
                </a:solidFill>
                <a:effectLst/>
              </a:rPr>
              <a:t>Psychologically and spiritually this could also represent man's fear of, and need to control, his primitive urges and needs.  </a:t>
            </a:r>
            <a:br>
              <a:rPr lang="en-NZ" b="0" i="0" u="none" strike="noStrike" dirty="0" smtClean="0">
                <a:solidFill>
                  <a:srgbClr val="040000"/>
                </a:solidFill>
                <a:effectLst/>
              </a:rPr>
            </a:br>
            <a:r>
              <a:rPr lang="en-NZ" b="0" i="0" u="none" strike="noStrike" dirty="0" smtClean="0">
                <a:solidFill>
                  <a:srgbClr val="040000"/>
                </a:solidFill>
                <a:effectLst/>
              </a:rPr>
              <a:t/>
            </a:r>
            <a:br>
              <a:rPr lang="en-NZ" b="0" i="0" u="none" strike="noStrike" dirty="0" smtClean="0">
                <a:solidFill>
                  <a:srgbClr val="040000"/>
                </a:solidFill>
                <a:effectLst/>
              </a:rPr>
            </a:br>
            <a:r>
              <a:rPr lang="en-NZ" b="0" i="0" u="none" strike="noStrike" dirty="0" smtClean="0">
                <a:solidFill>
                  <a:srgbClr val="040000"/>
                </a:solidFill>
                <a:effectLst/>
              </a:rPr>
              <a:t>Through Pi's experience and the symbolism of the tiger, we can explore and discover the protective, primitive nature inside of us all.  We see its dangers and its value and learn, through Pi, the importance of balance and harmony between our civilised and uncivilised selves.</a:t>
            </a:r>
            <a:endParaRPr lang="en-NZ" dirty="0"/>
          </a:p>
        </p:txBody>
      </p:sp>
    </p:spTree>
    <p:extLst>
      <p:ext uri="{BB962C8B-B14F-4D97-AF65-F5344CB8AC3E}">
        <p14:creationId xmlns:p14="http://schemas.microsoft.com/office/powerpoint/2010/main" val="9719166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5800" y="0"/>
            <a:ext cx="7315200" cy="724277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6199522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sz="2000" dirty="0" smtClean="0"/>
              <a:t/>
            </a:r>
            <a:br>
              <a:rPr lang="en-NZ" sz="2000" dirty="0" smtClean="0"/>
            </a:br>
            <a:r>
              <a:rPr lang="en-NZ" sz="2000" dirty="0"/>
              <a:t/>
            </a:r>
            <a:br>
              <a:rPr lang="en-NZ" sz="2000" dirty="0"/>
            </a:br>
            <a:r>
              <a:rPr lang="en-NZ" sz="2000" dirty="0" smtClean="0"/>
              <a:t/>
            </a:r>
            <a:br>
              <a:rPr lang="en-NZ" sz="2000" dirty="0" smtClean="0"/>
            </a:br>
            <a:r>
              <a:rPr lang="en-NZ" sz="2000" dirty="0"/>
              <a:t/>
            </a:r>
            <a:br>
              <a:rPr lang="en-NZ" sz="2000" dirty="0"/>
            </a:br>
            <a:r>
              <a:rPr lang="en-NZ" sz="2000" dirty="0" smtClean="0"/>
              <a:t>A </a:t>
            </a:r>
            <a:r>
              <a:rPr lang="en-NZ" sz="2000" dirty="0"/>
              <a:t>low angle head and shoulder shot reveals Pi's fury.  Up until this point in the film he has cowered and just watched - too distraught to really participate in his own survival or the survival of the others.  When Orange Juice (his mother?) dies, Pi discovers his inner strength (the tiger).  His fiercely determined facial expression reveals this change and the low angle shot with the cloudy heavens behind him suggests his empowerment</a:t>
            </a:r>
            <a:r>
              <a:rPr lang="en-NZ" sz="2000" dirty="0" smtClean="0"/>
              <a:t>.</a:t>
            </a:r>
            <a:br>
              <a:rPr lang="en-NZ" sz="2000" dirty="0" smtClean="0"/>
            </a:br>
            <a:r>
              <a:rPr lang="en-NZ" sz="1800" dirty="0" smtClean="0"/>
              <a:t>A low angle head and shoulders shot reveals the change in Pi's demeanour as he discovers his inner strength.</a:t>
            </a:r>
            <a:endParaRPr lang="en-NZ" sz="2000"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685800" y="2519082"/>
            <a:ext cx="7845222" cy="43434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9934364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371600"/>
          </a:xfrm>
        </p:spPr>
        <p:txBody>
          <a:bodyPr>
            <a:normAutofit fontScale="90000"/>
          </a:bodyPr>
          <a:lstStyle/>
          <a:p>
            <a:r>
              <a:rPr lang="en-NZ" sz="2000" dirty="0" smtClean="0"/>
              <a:t/>
            </a:r>
            <a:br>
              <a:rPr lang="en-NZ" sz="2000" dirty="0" smtClean="0"/>
            </a:br>
            <a:r>
              <a:rPr lang="en-NZ" sz="2000" dirty="0" smtClean="0"/>
              <a:t>Pi </a:t>
            </a:r>
            <a:r>
              <a:rPr lang="en-NZ" sz="2000" dirty="0"/>
              <a:t>is depicted in a long shot, standing against the heavens.  Richard Parker bursts from under the tarp on which Pi stands, filling the screen in the foreground and replacing Pi's figure.  This symbolises Pi's transformation as he discovers his inner strength </a:t>
            </a:r>
            <a:r>
              <a:rPr lang="en-NZ" sz="2000" dirty="0" smtClean="0"/>
              <a:t>and more </a:t>
            </a:r>
            <a:r>
              <a:rPr lang="en-NZ" sz="2000" dirty="0"/>
              <a:t>bestial side</a:t>
            </a:r>
            <a:r>
              <a:rPr lang="en-NZ" dirty="0"/>
              <a:t>.</a:t>
            </a:r>
          </a:p>
        </p:txBody>
      </p:sp>
      <p:sp>
        <p:nvSpPr>
          <p:cNvPr id="3" name="Text Placeholder 2"/>
          <p:cNvSpPr>
            <a:spLocks noGrp="1"/>
          </p:cNvSpPr>
          <p:nvPr>
            <p:ph type="body" idx="1"/>
          </p:nvPr>
        </p:nvSpPr>
        <p:spPr/>
        <p:txBody>
          <a:bodyPr/>
          <a:lstStyle/>
          <a:p>
            <a:endParaRPr lang="en-NZ" dirty="0"/>
          </a:p>
        </p:txBody>
      </p:sp>
      <p:sp>
        <p:nvSpPr>
          <p:cNvPr id="5" name="Text Placeholder 4"/>
          <p:cNvSpPr>
            <a:spLocks noGrp="1"/>
          </p:cNvSpPr>
          <p:nvPr>
            <p:ph type="body" sz="quarter" idx="3"/>
          </p:nvPr>
        </p:nvSpPr>
        <p:spPr/>
        <p:txBody>
          <a:bodyPr/>
          <a:lstStyle/>
          <a:p>
            <a:endParaRPr lang="en-NZ" dirty="0"/>
          </a:p>
        </p:txBody>
      </p:sp>
      <p:pic>
        <p:nvPicPr>
          <p:cNvPr id="2050"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1371600" y="1828800"/>
            <a:ext cx="6180779" cy="3124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rcRect/>
          <a:stretch>
            <a:fillRect/>
          </a:stretch>
        </p:blipFill>
        <p:spPr bwMode="auto">
          <a:xfrm>
            <a:off x="4800600" y="1828800"/>
            <a:ext cx="5804668" cy="32136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159015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sz="2200" b="1" dirty="0" smtClean="0">
                <a:effectLst/>
              </a:rPr>
              <a:t/>
            </a:r>
            <a:br>
              <a:rPr lang="en-NZ" sz="2200" b="1" dirty="0" smtClean="0">
                <a:effectLst/>
              </a:rPr>
            </a:br>
            <a:r>
              <a:rPr lang="en-NZ" sz="2200" b="1" dirty="0" smtClean="0">
                <a:effectLst/>
              </a:rPr>
              <a:t/>
            </a:r>
            <a:br>
              <a:rPr lang="en-NZ" sz="2200" b="1" dirty="0" smtClean="0">
                <a:effectLst/>
              </a:rPr>
            </a:br>
            <a:r>
              <a:rPr lang="en-NZ" sz="2200" b="1" dirty="0"/>
              <a:t/>
            </a:r>
            <a:br>
              <a:rPr lang="en-NZ" sz="2200" b="1" dirty="0"/>
            </a:br>
            <a:r>
              <a:rPr lang="en-NZ" sz="2200" b="1" dirty="0" smtClean="0"/>
              <a:t/>
            </a:r>
            <a:br>
              <a:rPr lang="en-NZ" sz="2200" b="1" dirty="0" smtClean="0"/>
            </a:br>
            <a:r>
              <a:rPr lang="en-NZ" sz="2200" b="1" dirty="0"/>
              <a:t/>
            </a:r>
            <a:br>
              <a:rPr lang="en-NZ" sz="2200" b="1" dirty="0"/>
            </a:br>
            <a:r>
              <a:rPr lang="en-NZ" sz="2200" b="1" dirty="0" smtClean="0"/>
              <a:t/>
            </a:r>
            <a:br>
              <a:rPr lang="en-NZ" sz="2200" b="1" dirty="0" smtClean="0"/>
            </a:br>
            <a:r>
              <a:rPr lang="en-NZ" sz="2200" b="1" dirty="0"/>
              <a:t/>
            </a:r>
            <a:br>
              <a:rPr lang="en-NZ" sz="2200" b="1" dirty="0"/>
            </a:br>
            <a:r>
              <a:rPr lang="en-NZ" sz="2200" b="1" dirty="0" smtClean="0"/>
              <a:t/>
            </a:r>
            <a:br>
              <a:rPr lang="en-NZ" sz="2200" b="1" dirty="0" smtClean="0"/>
            </a:br>
            <a:r>
              <a:rPr lang="en-NZ" sz="2200" b="1" dirty="0"/>
              <a:t/>
            </a:r>
            <a:br>
              <a:rPr lang="en-NZ" sz="2200" b="1" dirty="0"/>
            </a:br>
            <a:r>
              <a:rPr lang="en-NZ" sz="2200" b="1" dirty="0" smtClean="0"/>
              <a:t/>
            </a:r>
            <a:br>
              <a:rPr lang="en-NZ" sz="2200" b="1" dirty="0" smtClean="0"/>
            </a:br>
            <a:r>
              <a:rPr lang="en-NZ" sz="2200" b="1" dirty="0"/>
              <a:t/>
            </a:r>
            <a:br>
              <a:rPr lang="en-NZ" sz="2200" b="1" dirty="0"/>
            </a:br>
            <a:r>
              <a:rPr lang="en-NZ" sz="2200" b="1" dirty="0" smtClean="0"/>
              <a:t/>
            </a:r>
            <a:br>
              <a:rPr lang="en-NZ" sz="2200" b="1" dirty="0" smtClean="0"/>
            </a:br>
            <a:r>
              <a:rPr lang="en-NZ" sz="2200" b="1" dirty="0"/>
              <a:t/>
            </a:r>
            <a:br>
              <a:rPr lang="en-NZ" sz="2200" b="1" dirty="0"/>
            </a:br>
            <a:r>
              <a:rPr lang="en-NZ" sz="2200" b="1" dirty="0" smtClean="0"/>
              <a:t/>
            </a:r>
            <a:br>
              <a:rPr lang="en-NZ" sz="2200" b="1" dirty="0" smtClean="0"/>
            </a:br>
            <a:r>
              <a:rPr lang="en-NZ" sz="4000" b="1" dirty="0" smtClean="0"/>
              <a:t>The symbolism of Richard Parker</a:t>
            </a:r>
            <a:r>
              <a:rPr lang="en-NZ" sz="2200" b="1" dirty="0"/>
              <a:t/>
            </a:r>
            <a:br>
              <a:rPr lang="en-NZ" sz="2200" b="1" dirty="0"/>
            </a:br>
            <a:r>
              <a:rPr lang="en-NZ" sz="2200" b="1" dirty="0" smtClean="0"/>
              <a:t/>
            </a:r>
            <a:br>
              <a:rPr lang="en-NZ" sz="2200" b="1" dirty="0" smtClean="0"/>
            </a:br>
            <a:r>
              <a:rPr lang="en-NZ" sz="2200" b="1" dirty="0"/>
              <a:t/>
            </a:r>
            <a:br>
              <a:rPr lang="en-NZ" sz="2200" b="1" dirty="0"/>
            </a:br>
            <a:r>
              <a:rPr lang="en-NZ" sz="2200" b="1" dirty="0" smtClean="0"/>
              <a:t/>
            </a:r>
            <a:br>
              <a:rPr lang="en-NZ" sz="2200" b="1" dirty="0" smtClean="0"/>
            </a:br>
            <a:r>
              <a:rPr lang="en-NZ" sz="2200" b="1" dirty="0"/>
              <a:t/>
            </a:r>
            <a:br>
              <a:rPr lang="en-NZ" sz="2200" b="1" dirty="0"/>
            </a:br>
            <a:r>
              <a:rPr lang="en-NZ" sz="2200" dirty="0" smtClean="0"/>
              <a:t>Richard </a:t>
            </a:r>
            <a:r>
              <a:rPr lang="en-NZ" sz="2200" dirty="0"/>
              <a:t>Parker symbolises the inner beast - the primitive survival instincts in all of us.  Part of the struggle for any individual in the modern world is to tame these instincts so as to fit into society and live in harmony with others.  Pi discovers the value of these instincts when he is forced to survive outside of society in the wilderness.  </a:t>
            </a:r>
            <a:br>
              <a:rPr lang="en-NZ" sz="2200" dirty="0"/>
            </a:br>
            <a:r>
              <a:rPr lang="en-NZ" sz="2200" dirty="0"/>
              <a:t/>
            </a:r>
            <a:br>
              <a:rPr lang="en-NZ" sz="2200" dirty="0"/>
            </a:br>
            <a:r>
              <a:rPr lang="en-NZ" sz="2200" dirty="0"/>
              <a:t/>
            </a:r>
            <a:br>
              <a:rPr lang="en-NZ" sz="2200" dirty="0"/>
            </a:br>
            <a:r>
              <a:rPr lang="en-NZ" sz="2200" dirty="0"/>
              <a:t>Pi's relationship with Richard Parker is not a comfortable one.  Richard Parker threatens to eat him, just as Pi's inner beast threatens to consume his true vegetarian, moral and spiritual self.  At first he wants to be rid of the tiger.   </a:t>
            </a:r>
            <a:r>
              <a:rPr lang="en-NZ" sz="2200" dirty="0" smtClean="0">
                <a:effectLst/>
              </a:rPr>
              <a:t/>
            </a:r>
            <a:br>
              <a:rPr lang="en-NZ" sz="2200" dirty="0" smtClean="0">
                <a:effectLst/>
              </a:rPr>
            </a:br>
            <a:endParaRPr lang="en-NZ" sz="2200" dirty="0"/>
          </a:p>
        </p:txBody>
      </p:sp>
      <p:sp>
        <p:nvSpPr>
          <p:cNvPr id="3" name="Content Placeholder 2"/>
          <p:cNvSpPr>
            <a:spLocks noGrp="1"/>
          </p:cNvSpPr>
          <p:nvPr>
            <p:ph idx="1"/>
          </p:nvPr>
        </p:nvSpPr>
        <p:spPr/>
        <p:txBody>
          <a:bodyPr/>
          <a:lstStyle/>
          <a:p>
            <a:endParaRPr lang="en-NZ" dirty="0"/>
          </a:p>
        </p:txBody>
      </p:sp>
    </p:spTree>
    <p:extLst>
      <p:ext uri="{BB962C8B-B14F-4D97-AF65-F5344CB8AC3E}">
        <p14:creationId xmlns:p14="http://schemas.microsoft.com/office/powerpoint/2010/main" val="41132635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0"/>
            <a:ext cx="8229600" cy="1447800"/>
          </a:xfrm>
        </p:spPr>
        <p:txBody>
          <a:bodyPr>
            <a:normAutofit fontScale="90000"/>
          </a:bodyPr>
          <a:lstStyle/>
          <a:p>
            <a:r>
              <a:rPr lang="en-NZ" b="1" dirty="0" smtClean="0"/>
              <a:t/>
            </a:r>
            <a:br>
              <a:rPr lang="en-NZ" b="1" dirty="0" smtClean="0"/>
            </a:br>
            <a:r>
              <a:rPr lang="en-NZ" b="1" dirty="0" smtClean="0"/>
              <a:t>Taming Richard Parker - rediscovering balance</a:t>
            </a:r>
            <a:r>
              <a:rPr lang="en-NZ" b="1" dirty="0" smtClean="0">
                <a:effectLst/>
              </a:rPr>
              <a:t/>
            </a:r>
            <a:br>
              <a:rPr lang="en-NZ" b="1" dirty="0" smtClean="0">
                <a:effectLst/>
              </a:rPr>
            </a:br>
            <a:endParaRPr lang="en-NZ" dirty="0"/>
          </a:p>
        </p:txBody>
      </p:sp>
      <p:sp>
        <p:nvSpPr>
          <p:cNvPr id="3" name="Content Placeholder 2"/>
          <p:cNvSpPr>
            <a:spLocks noGrp="1"/>
          </p:cNvSpPr>
          <p:nvPr>
            <p:ph idx="1"/>
          </p:nvPr>
        </p:nvSpPr>
        <p:spPr/>
        <p:txBody>
          <a:bodyPr>
            <a:normAutofit/>
          </a:bodyPr>
          <a:lstStyle/>
          <a:p>
            <a:r>
              <a:rPr lang="en-NZ" dirty="0" smtClean="0"/>
              <a:t>A </a:t>
            </a:r>
            <a:r>
              <a:rPr lang="en-NZ" dirty="0"/>
              <a:t>low angle shot depicts Pi as the one in control at this point in the film.  He has the power to destroy Richard Parker (or metaphorically destroy his most primal urges and instincts). </a:t>
            </a:r>
            <a:endParaRPr lang="en-NZ" dirty="0">
              <a:effectLst/>
            </a:endParaRPr>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05200" y="3657600"/>
            <a:ext cx="5431082" cy="2975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903977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
            <a:ext cx="8229600" cy="5973763"/>
          </a:xfrm>
        </p:spPr>
        <p:txBody>
          <a:bodyPr/>
          <a:lstStyle/>
          <a:p>
            <a:r>
              <a:rPr lang="en-NZ" dirty="0"/>
              <a:t>The high angle shot of Richard Parker evokes pathos for the creature, humanising it.  Pi discovers he cannot bring himself to destroy the tiger.  Ironically, Pi's rescue of Richard Parker proves his own humanity.  So Pi discovers his own human nature that includes the 'tiger within'.  </a:t>
            </a:r>
            <a:endParaRPr lang="en-NZ" dirty="0" smtClean="0"/>
          </a:p>
          <a:p>
            <a:endParaRPr lang="en-NZ" dirty="0"/>
          </a:p>
          <a:p>
            <a:endParaRPr lang="en-NZ" dirty="0"/>
          </a:p>
        </p:txBody>
      </p:sp>
      <p:pic>
        <p:nvPicPr>
          <p:cNvPr id="4"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321242" y="3644955"/>
            <a:ext cx="5788122" cy="3213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791936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0"/>
            <a:ext cx="4040188" cy="2743200"/>
          </a:xfrm>
        </p:spPr>
        <p:txBody>
          <a:bodyPr>
            <a:normAutofit fontScale="92500" lnSpcReduction="10000"/>
          </a:bodyPr>
          <a:lstStyle/>
          <a:p>
            <a:r>
              <a:rPr lang="en-NZ" dirty="0" smtClean="0">
                <a:effectLst/>
              </a:rPr>
              <a:t>A low angle head and shoulders shot shows Pi's emotions and his power.</a:t>
            </a:r>
          </a:p>
          <a:p>
            <a:endParaRPr lang="en-NZ" dirty="0"/>
          </a:p>
          <a:p>
            <a:r>
              <a:rPr lang="en-NZ" dirty="0"/>
              <a:t>T</a:t>
            </a:r>
            <a:r>
              <a:rPr lang="en-NZ" dirty="0" smtClean="0"/>
              <a:t>he similar positions of each face reinforces the link between these two : Pi and the </a:t>
            </a:r>
            <a:r>
              <a:rPr lang="en-NZ" smtClean="0"/>
              <a:t>Tiger = </a:t>
            </a:r>
            <a:r>
              <a:rPr lang="en-NZ" dirty="0" smtClean="0"/>
              <a:t>a circle </a:t>
            </a:r>
            <a:r>
              <a:rPr lang="en-NZ" smtClean="0"/>
              <a:t>of the “self”</a:t>
            </a:r>
            <a:endParaRPr lang="en-NZ" dirty="0"/>
          </a:p>
        </p:txBody>
      </p:sp>
      <p:sp>
        <p:nvSpPr>
          <p:cNvPr id="5" name="Text Placeholder 4"/>
          <p:cNvSpPr>
            <a:spLocks noGrp="1"/>
          </p:cNvSpPr>
          <p:nvPr>
            <p:ph type="body" sz="quarter" idx="3"/>
          </p:nvPr>
        </p:nvSpPr>
        <p:spPr>
          <a:xfrm>
            <a:off x="4645025" y="76200"/>
            <a:ext cx="4041775" cy="2098675"/>
          </a:xfrm>
        </p:spPr>
        <p:txBody>
          <a:bodyPr>
            <a:normAutofit/>
          </a:bodyPr>
          <a:lstStyle/>
          <a:p>
            <a:r>
              <a:rPr lang="en-NZ" dirty="0" smtClean="0">
                <a:effectLst/>
              </a:rPr>
              <a:t>A high angle close up of the tiger evokes pathos as we discover his vulnerability.</a:t>
            </a:r>
          </a:p>
          <a:p>
            <a:endParaRPr lang="en-NZ" dirty="0" smtClean="0">
              <a:effectLst/>
            </a:endParaRPr>
          </a:p>
          <a:p>
            <a:endParaRPr lang="en-NZ" dirty="0"/>
          </a:p>
        </p:txBody>
      </p:sp>
      <p:pic>
        <p:nvPicPr>
          <p:cNvPr id="5122" name="Picture 2"/>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609600" y="3352800"/>
            <a:ext cx="5431082" cy="3051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rcRect/>
          <a:stretch>
            <a:fillRect/>
          </a:stretch>
        </p:blipFill>
        <p:spPr bwMode="auto">
          <a:xfrm>
            <a:off x="4572000" y="3429000"/>
            <a:ext cx="5414475" cy="30056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402333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NZ" dirty="0" smtClean="0"/>
              <a:t>"Maybe Richard Parker can't be tamed, but by God's will, he can be trained"</a:t>
            </a:r>
            <a:endParaRPr lang="en-NZ" dirty="0"/>
          </a:p>
        </p:txBody>
      </p:sp>
      <p:sp>
        <p:nvSpPr>
          <p:cNvPr id="3" name="Content Placeholder 2"/>
          <p:cNvSpPr>
            <a:spLocks noGrp="1"/>
          </p:cNvSpPr>
          <p:nvPr>
            <p:ph idx="1"/>
          </p:nvPr>
        </p:nvSpPr>
        <p:spPr/>
        <p:txBody>
          <a:bodyPr>
            <a:normAutofit fontScale="85000" lnSpcReduction="20000"/>
          </a:bodyPr>
          <a:lstStyle/>
          <a:p>
            <a:r>
              <a:rPr lang="en-NZ" dirty="0"/>
              <a:t>Pi embarks on a mission to tame Richard Parker.  The dialogue, "Maybe Richard Parker can't be tamed, but by God's will, he can be trained" represents Pi's determination to rediscover his humanity by finding a balance between his more primitive side and his spiritual and moral self.  </a:t>
            </a:r>
            <a:br>
              <a:rPr lang="en-NZ" dirty="0"/>
            </a:br>
            <a:r>
              <a:rPr lang="en-NZ" dirty="0"/>
              <a:t/>
            </a:r>
            <a:br>
              <a:rPr lang="en-NZ" dirty="0"/>
            </a:br>
            <a:r>
              <a:rPr lang="en-NZ" dirty="0"/>
              <a:t>The short training scene (below) depicts Pi striking this balance.  Eye level shots replace the high and low angles to suggest a less antagonistic relationship.  Perhaps Pi recognises he is not 'above' his base self, but in harmony with it.</a:t>
            </a:r>
          </a:p>
        </p:txBody>
      </p:sp>
    </p:spTree>
    <p:extLst>
      <p:ext uri="{BB962C8B-B14F-4D97-AF65-F5344CB8AC3E}">
        <p14:creationId xmlns:p14="http://schemas.microsoft.com/office/powerpoint/2010/main" val="162155939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NZ" dirty="0" smtClean="0"/>
              <a:t>Eye level shot</a:t>
            </a:r>
            <a:endParaRPr lang="en-NZ"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 y="1603782"/>
            <a:ext cx="8229600" cy="4518798"/>
          </a:xfrm>
        </p:spPr>
      </p:pic>
    </p:spTree>
    <p:extLst>
      <p:ext uri="{BB962C8B-B14F-4D97-AF65-F5344CB8AC3E}">
        <p14:creationId xmlns:p14="http://schemas.microsoft.com/office/powerpoint/2010/main" val="180281614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123</TotalTime>
  <Words>327</Words>
  <Application>Microsoft Office PowerPoint</Application>
  <PresentationFormat>On-screen Show (4:3)</PresentationFormat>
  <Paragraphs>27</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Discovering the Tiger Within Richard Parker saves the day. </vt:lpstr>
      <vt:lpstr>    A low angle head and shoulder shot reveals Pi's fury.  Up until this point in the film he has cowered and just watched - too distraught to really participate in his own survival or the survival of the others.  When Orange Juice (his mother?) dies, Pi discovers his inner strength (the tiger).  His fiercely determined facial expression reveals this change and the low angle shot with the cloudy heavens behind him suggests his empowerment. A low angle head and shoulders shot reveals the change in Pi's demeanour as he discovers his inner strength.</vt:lpstr>
      <vt:lpstr> Pi is depicted in a long shot, standing against the heavens.  Richard Parker bursts from under the tarp on which Pi stands, filling the screen in the foreground and replacing Pi's figure.  This symbolises Pi's transformation as he discovers his inner strength and more bestial side.</vt:lpstr>
      <vt:lpstr>              The symbolism of Richard Parker     Richard Parker symbolises the inner beast - the primitive survival instincts in all of us.  Part of the struggle for any individual in the modern world is to tame these instincts so as to fit into society and live in harmony with others.  Pi discovers the value of these instincts when he is forced to survive outside of society in the wilderness.     Pi's relationship with Richard Parker is not a comfortable one.  Richard Parker threatens to eat him, just as Pi's inner beast threatens to consume his true vegetarian, moral and spiritual self.  At first he wants to be rid of the tiger.    </vt:lpstr>
      <vt:lpstr> Taming Richard Parker - rediscovering balance </vt:lpstr>
      <vt:lpstr>PowerPoint Presentation</vt:lpstr>
      <vt:lpstr>PowerPoint Presentation</vt:lpstr>
      <vt:lpstr>"Maybe Richard Parker can't be tamed, but by God's will, he can be trained"</vt:lpstr>
      <vt:lpstr>Eye level shot</vt:lpstr>
      <vt:lpstr>Eye level long shot :shows the relationship</vt:lpstr>
      <vt:lpstr>High angle – the tiger is tamed</vt:lpstr>
      <vt:lpstr>PowerPoint Presentation</vt:lpstr>
      <vt:lpstr>Close up eye level shot</vt:lpstr>
      <vt:lpstr>"My fear of him keeps me alert.  Tending to his needs gives my life purpose"</vt:lpstr>
      <vt:lpstr>PowerPoint Presentation</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Discovering the Tiger Within Richard Parker saves the day.</dc:title>
  <dc:creator>Sally</dc:creator>
  <cp:lastModifiedBy>Administrator</cp:lastModifiedBy>
  <cp:revision>9</cp:revision>
  <dcterms:created xsi:type="dcterms:W3CDTF">2017-03-01T09:09:31Z</dcterms:created>
  <dcterms:modified xsi:type="dcterms:W3CDTF">2017-05-28T22:00:48Z</dcterms:modified>
</cp:coreProperties>
</file>