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58" r:id="rId3"/>
    <p:sldId id="265" r:id="rId4"/>
    <p:sldId id="259" r:id="rId5"/>
    <p:sldId id="260" r:id="rId6"/>
    <p:sldId id="257" r:id="rId7"/>
    <p:sldId id="261" r:id="rId8"/>
    <p:sldId id="262" r:id="rId9"/>
    <p:sldId id="264" r:id="rId10"/>
    <p:sldId id="263"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506728B-888A-4B6A-BB9D-EA1319AE8438}" type="datetimeFigureOut">
              <a:rPr lang="en-NZ" smtClean="0"/>
              <a:t>23/05/2017</a:t>
            </a:fld>
            <a:endParaRPr lang="en-NZ"/>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39E0E8B7-541D-45B8-ADF6-E404E872FDAC}" type="slidenum">
              <a:rPr lang="en-NZ" smtClean="0"/>
              <a:t>‹#›</a:t>
            </a:fld>
            <a:endParaRPr lang="en-NZ"/>
          </a:p>
        </p:txBody>
      </p:sp>
    </p:spTree>
    <p:extLst>
      <p:ext uri="{BB962C8B-B14F-4D97-AF65-F5344CB8AC3E}">
        <p14:creationId xmlns:p14="http://schemas.microsoft.com/office/powerpoint/2010/main" val="10499514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1A55C1D9-4149-45CA-9EEB-632A9DAAA5F7}"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2771202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A55C1D9-4149-45CA-9EEB-632A9DAAA5F7}"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1680760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A55C1D9-4149-45CA-9EEB-632A9DAAA5F7}"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1987928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A55C1D9-4149-45CA-9EEB-632A9DAAA5F7}"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343372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55C1D9-4149-45CA-9EEB-632A9DAAA5F7}"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3519416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1A55C1D9-4149-45CA-9EEB-632A9DAAA5F7}" type="datetimeFigureOut">
              <a:rPr lang="en-NZ" smtClean="0"/>
              <a:t>23/05/2017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1147645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1A55C1D9-4149-45CA-9EEB-632A9DAAA5F7}" type="datetimeFigureOut">
              <a:rPr lang="en-NZ" smtClean="0"/>
              <a:t>23/05/2017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247758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1A55C1D9-4149-45CA-9EEB-632A9DAAA5F7}" type="datetimeFigureOut">
              <a:rPr lang="en-NZ" smtClean="0"/>
              <a:t>23/05/2017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437947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55C1D9-4149-45CA-9EEB-632A9DAAA5F7}" type="datetimeFigureOut">
              <a:rPr lang="en-NZ" smtClean="0"/>
              <a:t>23/05/2017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4175855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55C1D9-4149-45CA-9EEB-632A9DAAA5F7}" type="datetimeFigureOut">
              <a:rPr lang="en-NZ" smtClean="0"/>
              <a:t>23/05/2017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3799712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55C1D9-4149-45CA-9EEB-632A9DAAA5F7}" type="datetimeFigureOut">
              <a:rPr lang="en-NZ" smtClean="0"/>
              <a:t>23/05/2017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831D419-EE56-40C0-A3D6-14D399B7D698}" type="slidenum">
              <a:rPr lang="en-NZ" smtClean="0"/>
              <a:t>‹#›</a:t>
            </a:fld>
            <a:endParaRPr lang="en-NZ"/>
          </a:p>
        </p:txBody>
      </p:sp>
    </p:spTree>
    <p:extLst>
      <p:ext uri="{BB962C8B-B14F-4D97-AF65-F5344CB8AC3E}">
        <p14:creationId xmlns:p14="http://schemas.microsoft.com/office/powerpoint/2010/main" val="1263082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55C1D9-4149-45CA-9EEB-632A9DAAA5F7}" type="datetimeFigureOut">
              <a:rPr lang="en-NZ" smtClean="0"/>
              <a:t>23/05/2017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31D419-EE56-40C0-A3D6-14D399B7D698}" type="slidenum">
              <a:rPr lang="en-NZ" smtClean="0"/>
              <a:t>‹#›</a:t>
            </a:fld>
            <a:endParaRPr lang="en-NZ"/>
          </a:p>
        </p:txBody>
      </p:sp>
    </p:spTree>
    <p:extLst>
      <p:ext uri="{BB962C8B-B14F-4D97-AF65-F5344CB8AC3E}">
        <p14:creationId xmlns:p14="http://schemas.microsoft.com/office/powerpoint/2010/main" val="1688627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b="1" dirty="0"/>
              <a:t> </a:t>
            </a:r>
            <a:br>
              <a:rPr lang="en-NZ" b="1" dirty="0"/>
            </a:br>
            <a:endParaRPr lang="en-NZ" dirty="0"/>
          </a:p>
        </p:txBody>
      </p:sp>
      <p:sp>
        <p:nvSpPr>
          <p:cNvPr id="3" name="Subtitle 2"/>
          <p:cNvSpPr>
            <a:spLocks noGrp="1"/>
          </p:cNvSpPr>
          <p:nvPr>
            <p:ph type="subTitle" idx="1"/>
          </p:nvPr>
        </p:nvSpPr>
        <p:spPr>
          <a:xfrm>
            <a:off x="1371600" y="990600"/>
            <a:ext cx="6400800" cy="4648200"/>
          </a:xfrm>
        </p:spPr>
        <p:txBody>
          <a:bodyPr/>
          <a:lstStyle/>
          <a:p>
            <a:r>
              <a:rPr lang="en-NZ" b="1" dirty="0" smtClean="0"/>
              <a:t>1. The beginning of </a:t>
            </a:r>
            <a:r>
              <a:rPr lang="en-NZ" b="1" smtClean="0"/>
              <a:t>the journey</a:t>
            </a:r>
            <a:endParaRPr lang="en-NZ" b="1" dirty="0" smtClean="0"/>
          </a:p>
          <a:p>
            <a:endParaRPr lang="en-NZ" b="1" dirty="0"/>
          </a:p>
          <a:p>
            <a:r>
              <a:rPr lang="en-NZ" b="1" dirty="0" smtClean="0"/>
              <a:t>Pi's </a:t>
            </a:r>
            <a:r>
              <a:rPr lang="en-NZ" b="1" dirty="0"/>
              <a:t>journey of self discovery really begins with the sinking of the ship</a:t>
            </a:r>
            <a:r>
              <a:rPr lang="en-NZ" b="1" dirty="0" smtClean="0"/>
              <a:t>.</a:t>
            </a:r>
          </a:p>
          <a:p>
            <a:endParaRPr lang="en-NZ" b="1" dirty="0"/>
          </a:p>
          <a:p>
            <a:r>
              <a:rPr lang="en-NZ" b="1" dirty="0" smtClean="0"/>
              <a:t>The scenes before this set up the contrast and the background</a:t>
            </a:r>
            <a:endParaRPr lang="en-NZ" dirty="0"/>
          </a:p>
        </p:txBody>
      </p:sp>
    </p:spTree>
    <p:extLst>
      <p:ext uri="{BB962C8B-B14F-4D97-AF65-F5344CB8AC3E}">
        <p14:creationId xmlns:p14="http://schemas.microsoft.com/office/powerpoint/2010/main" val="2199934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fontScale="55000" lnSpcReduction="20000"/>
          </a:bodyPr>
          <a:lstStyle/>
          <a:p>
            <a:r>
              <a:rPr lang="en-NZ" dirty="0"/>
              <a:t>Beginning the journey...</a:t>
            </a:r>
          </a:p>
          <a:p>
            <a:r>
              <a:rPr lang="en-NZ" dirty="0" smtClean="0"/>
              <a:t>Statement                 Technique                    Example                                         Effect</a:t>
            </a:r>
            <a:endParaRPr lang="en-NZ" dirty="0"/>
          </a:p>
          <a:p>
            <a:pPr marL="0" indent="0">
              <a:buNone/>
            </a:pPr>
            <a:r>
              <a:rPr lang="en-NZ" dirty="0"/>
              <a:t>Self discovery is a </a:t>
            </a:r>
            <a:endParaRPr lang="en-NZ" dirty="0" smtClean="0"/>
          </a:p>
          <a:p>
            <a:pPr marL="0" indent="0">
              <a:buNone/>
            </a:pPr>
            <a:r>
              <a:rPr lang="en-NZ" dirty="0" smtClean="0"/>
              <a:t>solitary </a:t>
            </a:r>
            <a:r>
              <a:rPr lang="en-NZ" dirty="0"/>
              <a:t>experience.</a:t>
            </a:r>
          </a:p>
          <a:p>
            <a:endParaRPr lang="en-NZ" dirty="0"/>
          </a:p>
          <a:p>
            <a:endParaRPr lang="en-NZ" dirty="0"/>
          </a:p>
          <a:p>
            <a:r>
              <a:rPr lang="en-NZ" dirty="0" smtClean="0"/>
              <a:t>Wide </a:t>
            </a:r>
            <a:r>
              <a:rPr lang="en-NZ" dirty="0"/>
              <a:t>overhead shot that pulls away rapidly</a:t>
            </a:r>
          </a:p>
          <a:p>
            <a:r>
              <a:rPr lang="en-NZ" dirty="0"/>
              <a:t>Wide undershot</a:t>
            </a:r>
          </a:p>
          <a:p>
            <a:r>
              <a:rPr lang="en-NZ" dirty="0"/>
              <a:t>Pi alone and isolated in the surging ocean</a:t>
            </a:r>
          </a:p>
          <a:p>
            <a:r>
              <a:rPr lang="en-NZ" dirty="0"/>
              <a:t>The camera shot emphasises Pi's isolation, danger and vulnerability.</a:t>
            </a:r>
          </a:p>
          <a:p>
            <a:r>
              <a:rPr lang="en-NZ" dirty="0"/>
              <a:t>Each individual must discover his/her own balance and true self in order to survive and thrive in life.</a:t>
            </a:r>
          </a:p>
          <a:p>
            <a:r>
              <a:rPr lang="en-NZ" dirty="0"/>
              <a:t>Metaphor</a:t>
            </a:r>
          </a:p>
          <a:p>
            <a:r>
              <a:rPr lang="en-NZ" dirty="0"/>
              <a:t>Pi adrift in the ocean after a shipwreck which killed his family.</a:t>
            </a:r>
          </a:p>
          <a:p>
            <a:r>
              <a:rPr lang="en-NZ" dirty="0"/>
              <a:t>Represents a person's necessary separation from his family and familiar comfort zone in order to find his own way in the world and discover his true self.</a:t>
            </a:r>
          </a:p>
          <a:p>
            <a:r>
              <a:rPr lang="en-NZ" dirty="0"/>
              <a:t>Discoveries irreversibly change us.</a:t>
            </a:r>
          </a:p>
          <a:p>
            <a:r>
              <a:rPr lang="en-NZ" dirty="0"/>
              <a:t>sustained long shot, back-lighting, metaphor</a:t>
            </a:r>
          </a:p>
          <a:p>
            <a:r>
              <a:rPr lang="en-NZ" dirty="0"/>
              <a:t>Pi suspended above the sinking ship</a:t>
            </a:r>
          </a:p>
          <a:p>
            <a:r>
              <a:rPr lang="en-NZ" dirty="0"/>
              <a:t>The sustained shot of Pi floating depicts the profound discovery that he cannot go back to the past, to childhood nor to the security of his family. </a:t>
            </a:r>
          </a:p>
          <a:p>
            <a:endParaRPr lang="en-NZ" dirty="0"/>
          </a:p>
        </p:txBody>
      </p:sp>
    </p:spTree>
    <p:extLst>
      <p:ext uri="{BB962C8B-B14F-4D97-AF65-F5344CB8AC3E}">
        <p14:creationId xmlns:p14="http://schemas.microsoft.com/office/powerpoint/2010/main" val="183215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lnSpcReduction="10000"/>
          </a:bodyPr>
          <a:lstStyle/>
          <a:p>
            <a:r>
              <a:rPr lang="en-NZ" dirty="0"/>
              <a:t>Pi's journey is a solitary one.  A wide overhead shot pulls away even further to emphasise his total isolation in the surging seas.  The journey of self-discovery is a journey that must be taken alone.  Pi, under the care of his parents, came no closer to understanding his faith or his true self.  Outside of the protection of his family and the zoo (where one can be free but protected), Pi discovers his own insignificance and the harsh reality of the real word. </a:t>
            </a:r>
          </a:p>
        </p:txBody>
      </p:sp>
    </p:spTree>
    <p:extLst>
      <p:ext uri="{BB962C8B-B14F-4D97-AF65-F5344CB8AC3E}">
        <p14:creationId xmlns:p14="http://schemas.microsoft.com/office/powerpoint/2010/main" val="165146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endParaRPr lang="en-NZ"/>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5" y="1143000"/>
            <a:ext cx="91440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5262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Wide overhead shot</a:t>
            </a:r>
            <a:endParaRPr lang="en-NZ"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619343"/>
            <a:ext cx="9367547" cy="5211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6601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Pi alone on the ocean is a metaphor</a:t>
            </a:r>
            <a:endParaRPr lang="en-NZ" dirty="0"/>
          </a:p>
        </p:txBody>
      </p:sp>
      <p:sp>
        <p:nvSpPr>
          <p:cNvPr id="3" name="Content Placeholder 2"/>
          <p:cNvSpPr>
            <a:spLocks noGrp="1"/>
          </p:cNvSpPr>
          <p:nvPr>
            <p:ph idx="1"/>
          </p:nvPr>
        </p:nvSpPr>
        <p:spPr/>
        <p:txBody>
          <a:bodyPr/>
          <a:lstStyle/>
          <a:p>
            <a:r>
              <a:rPr lang="en-NZ" dirty="0"/>
              <a:t>Metaphorically, Pi's abandonment in the ocean represents the beginning of a man's journey of self-discovery outside the protection of family and the familiar.  He has left his comfort zone and must now discover his own values and beliefs in order to navigate and survive the 'sea of life'.</a:t>
            </a:r>
          </a:p>
        </p:txBody>
      </p:sp>
    </p:spTree>
    <p:extLst>
      <p:ext uri="{BB962C8B-B14F-4D97-AF65-F5344CB8AC3E}">
        <p14:creationId xmlns:p14="http://schemas.microsoft.com/office/powerpoint/2010/main" val="511287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905000"/>
            <a:ext cx="8490664" cy="4468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5813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752600"/>
          </a:xfrm>
        </p:spPr>
        <p:txBody>
          <a:bodyPr>
            <a:normAutofit fontScale="90000"/>
          </a:bodyPr>
          <a:lstStyle/>
          <a:p>
            <a:r>
              <a:rPr lang="en-NZ" sz="3100" dirty="0" smtClean="0"/>
              <a:t>Pi </a:t>
            </a:r>
            <a:r>
              <a:rPr lang="en-NZ" sz="3100" dirty="0"/>
              <a:t>is reluctant to undertake this journey.  Its catalyst is necessity. His first instinct is to follow the ship - to return to the </a:t>
            </a:r>
            <a:r>
              <a:rPr lang="en-NZ" sz="3100" dirty="0" smtClean="0"/>
              <a:t>familiar so he goes underwater to see the ship sinking, where is it going?</a:t>
            </a:r>
            <a:r>
              <a:rPr lang="en-NZ" sz="3100" dirty="0"/>
              <a:t> </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2133600"/>
            <a:ext cx="813490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22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2057400"/>
          </a:xfrm>
        </p:spPr>
        <p:txBody>
          <a:bodyPr>
            <a:normAutofit/>
          </a:bodyPr>
          <a:lstStyle/>
          <a:p>
            <a:r>
              <a:rPr lang="en-NZ" sz="2000" dirty="0"/>
              <a:t>One of Pi's first discoveries is that he cannot return to the safety of his family.  The sustained long shot of him suspended above, and backlit by, the ship depicts this moment of realisation.  His swim back to the surface represents his choice to live and face the future by leaving the past behind. </a:t>
            </a:r>
            <a:r>
              <a:rPr lang="en-NZ" sz="2000" dirty="0" smtClean="0"/>
              <a:t/>
            </a:r>
            <a:br>
              <a:rPr lang="en-NZ" sz="2000" dirty="0" smtClean="0"/>
            </a:br>
            <a:r>
              <a:rPr lang="en-NZ" sz="2000" dirty="0" smtClean="0"/>
              <a:t> Both last two shots are </a:t>
            </a:r>
            <a:r>
              <a:rPr lang="en-NZ" sz="2000" dirty="0" err="1" smtClean="0"/>
              <a:t>undershots</a:t>
            </a:r>
            <a:r>
              <a:rPr lang="en-NZ" sz="2000" dirty="0" smtClean="0"/>
              <a:t> – Pi </a:t>
            </a:r>
            <a:r>
              <a:rPr lang="en-NZ" sz="2000" dirty="0" err="1" smtClean="0"/>
              <a:t>sihouetted</a:t>
            </a:r>
            <a:r>
              <a:rPr lang="en-NZ" sz="2000" dirty="0" smtClean="0"/>
              <a:t> against lights of the sinking ship- to emphasise his loneliness and vulnerability</a:t>
            </a:r>
            <a:endParaRPr lang="en-NZ" sz="20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2309625"/>
            <a:ext cx="822960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311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326747346"/>
              </p:ext>
            </p:extLst>
          </p:nvPr>
        </p:nvGraphicFramePr>
        <p:xfrm>
          <a:off x="152400" y="152400"/>
          <a:ext cx="8534400" cy="6497320"/>
        </p:xfrm>
        <a:graphic>
          <a:graphicData uri="http://schemas.openxmlformats.org/drawingml/2006/table">
            <a:tbl>
              <a:tblPr firstRow="1" bandRow="1">
                <a:tableStyleId>{616DA210-FB5B-4158-B5E0-FEB733F419BA}</a:tableStyleId>
              </a:tblPr>
              <a:tblGrid>
                <a:gridCol w="2133600"/>
                <a:gridCol w="2133600"/>
                <a:gridCol w="1828800"/>
                <a:gridCol w="2438400"/>
              </a:tblGrid>
              <a:tr h="370840">
                <a:tc>
                  <a:txBody>
                    <a:bodyPr/>
                    <a:lstStyle/>
                    <a:p>
                      <a:r>
                        <a:rPr lang="en-NZ" dirty="0" smtClean="0"/>
                        <a:t>Statement</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800" b="1" i="0" u="none" strike="noStrike" kern="1200" dirty="0" smtClean="0">
                          <a:solidFill>
                            <a:schemeClr val="tx1"/>
                          </a:solidFill>
                          <a:effectLst/>
                          <a:latin typeface="+mn-lt"/>
                          <a:ea typeface="+mn-ea"/>
                          <a:cs typeface="+mn-cs"/>
                        </a:rPr>
                        <a:t>Technique</a:t>
                      </a:r>
                      <a:endParaRPr lang="en-NZ" sz="1800" b="1" i="0" kern="1200" dirty="0" smtClean="0">
                        <a:solidFill>
                          <a:schemeClr val="tx1"/>
                        </a:solidFill>
                        <a:effectLst/>
                        <a:latin typeface="+mn-lt"/>
                        <a:ea typeface="+mn-ea"/>
                        <a:cs typeface="+mn-cs"/>
                      </a:endParaRPr>
                    </a:p>
                    <a:p>
                      <a:endParaRPr lang="en-NZ" dirty="0"/>
                    </a:p>
                  </a:txBody>
                  <a:tcPr/>
                </a:tc>
                <a:tc>
                  <a:txBody>
                    <a:bodyPr/>
                    <a:lstStyle/>
                    <a:p>
                      <a:pPr algn="l" fontAlgn="t"/>
                      <a:r>
                        <a:rPr lang="en-NZ" b="1" i="0" u="none" strike="noStrike" dirty="0">
                          <a:solidFill>
                            <a:srgbClr val="333333"/>
                          </a:solidFill>
                          <a:effectLst/>
                          <a:latin typeface="Source Sans Pro"/>
                        </a:rPr>
                        <a:t>Example</a:t>
                      </a:r>
                      <a:endParaRPr lang="en-NZ" b="1" dirty="0">
                        <a:solidFill>
                          <a:srgbClr val="333333"/>
                        </a:solidFill>
                        <a:effectLst/>
                        <a:latin typeface="Source Sans Pro"/>
                      </a:endParaRPr>
                    </a:p>
                  </a:txBody>
                  <a:tcPr marL="142875" marR="142875"/>
                </a:tc>
                <a:tc>
                  <a:txBody>
                    <a:bodyPr/>
                    <a:lstStyle/>
                    <a:p>
                      <a:pPr algn="l" fontAlgn="t"/>
                      <a:r>
                        <a:rPr lang="en-NZ" b="1" i="0" u="none" strike="noStrike" dirty="0">
                          <a:solidFill>
                            <a:srgbClr val="333333"/>
                          </a:solidFill>
                          <a:effectLst/>
                          <a:latin typeface="Source Sans Pro"/>
                        </a:rPr>
                        <a:t>Effect</a:t>
                      </a:r>
                      <a:endParaRPr lang="en-NZ" b="1" dirty="0">
                        <a:solidFill>
                          <a:srgbClr val="333333"/>
                        </a:solidFill>
                        <a:effectLst/>
                        <a:latin typeface="Source Sans Pro"/>
                      </a:endParaRPr>
                    </a:p>
                  </a:txBody>
                  <a:tcPr marL="142875" marR="142875"/>
                </a:tc>
              </a:tr>
              <a:tr h="370840">
                <a:tc>
                  <a:txBody>
                    <a:bodyPr/>
                    <a:lstStyle/>
                    <a:p>
                      <a:pPr algn="l" fontAlgn="t"/>
                      <a:r>
                        <a:rPr lang="en-NZ" b="0" i="0" u="none" strike="noStrike" dirty="0">
                          <a:solidFill>
                            <a:srgbClr val="040000"/>
                          </a:solidFill>
                          <a:effectLst/>
                        </a:rPr>
                        <a:t>Self discovery is a solitary experience.</a:t>
                      </a:r>
                      <a:br>
                        <a:rPr lang="en-NZ" b="0" i="0" u="none" strike="noStrike" dirty="0">
                          <a:solidFill>
                            <a:srgbClr val="040000"/>
                          </a:solidFill>
                          <a:effectLst/>
                        </a:rPr>
                      </a:br>
                      <a:endParaRPr lang="en-NZ" b="0" dirty="0">
                        <a:solidFill>
                          <a:srgbClr val="040000"/>
                        </a:solidFill>
                        <a:effectLst/>
                      </a:endParaRPr>
                    </a:p>
                  </a:txBody>
                  <a:tcPr marL="142875" marR="142875"/>
                </a:tc>
                <a:tc>
                  <a:txBody>
                    <a:bodyPr/>
                    <a:lstStyle/>
                    <a:p>
                      <a:pPr algn="l" fontAlgn="t"/>
                      <a:r>
                        <a:rPr lang="en-NZ" b="0" i="0" u="none" strike="noStrike" dirty="0">
                          <a:solidFill>
                            <a:srgbClr val="040000"/>
                          </a:solidFill>
                          <a:effectLst/>
                        </a:rPr>
                        <a:t>Wide overhead shot that pulls away </a:t>
                      </a:r>
                      <a:r>
                        <a:rPr lang="en-NZ" b="0" i="0" u="none" strike="noStrike" dirty="0" smtClean="0">
                          <a:solidFill>
                            <a:srgbClr val="040000"/>
                          </a:solidFill>
                          <a:effectLst/>
                        </a:rPr>
                        <a:t>rapidly</a:t>
                      </a:r>
                      <a:endParaRPr lang="en-NZ" b="0" dirty="0">
                        <a:solidFill>
                          <a:srgbClr val="040000"/>
                        </a:solidFill>
                        <a:effectLst/>
                      </a:endParaRPr>
                    </a:p>
                  </a:txBody>
                  <a:tcPr marL="142875" marR="142875"/>
                </a:tc>
                <a:tc>
                  <a:txBody>
                    <a:bodyPr/>
                    <a:lstStyle/>
                    <a:p>
                      <a:pPr algn="l" fontAlgn="t"/>
                      <a:r>
                        <a:rPr lang="en-NZ" b="0" i="0" u="none" strike="noStrike">
                          <a:solidFill>
                            <a:srgbClr val="040000"/>
                          </a:solidFill>
                          <a:effectLst/>
                        </a:rPr>
                        <a:t>Pi alone and isolated in the surging ocean</a:t>
                      </a:r>
                      <a:endParaRPr lang="en-NZ" b="0">
                        <a:solidFill>
                          <a:srgbClr val="040000"/>
                        </a:solidFill>
                        <a:effectLst/>
                      </a:endParaRPr>
                    </a:p>
                  </a:txBody>
                  <a:tcPr marL="142875" marR="142875"/>
                </a:tc>
                <a:tc>
                  <a:txBody>
                    <a:bodyPr/>
                    <a:lstStyle/>
                    <a:p>
                      <a:pPr algn="l" fontAlgn="t"/>
                      <a:r>
                        <a:rPr lang="en-NZ" b="0" i="0" u="none" strike="noStrike" dirty="0">
                          <a:solidFill>
                            <a:srgbClr val="040000"/>
                          </a:solidFill>
                          <a:effectLst/>
                        </a:rPr>
                        <a:t>The camera shot emphasises Pi's isolation, danger and vulnerability.</a:t>
                      </a:r>
                      <a:endParaRPr lang="en-NZ" b="0" dirty="0">
                        <a:solidFill>
                          <a:srgbClr val="040000"/>
                        </a:solidFill>
                        <a:effectLst/>
                      </a:endParaRPr>
                    </a:p>
                  </a:txBody>
                  <a:tcPr marL="142875" marR="142875"/>
                </a:tc>
              </a:tr>
              <a:tr h="370840">
                <a:tc>
                  <a:txBody>
                    <a:bodyPr/>
                    <a:lstStyle/>
                    <a:p>
                      <a:endParaRPr lang="en-NZ"/>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b="0" dirty="0" smtClean="0">
                        <a:solidFill>
                          <a:srgbClr val="040000"/>
                        </a:solidFill>
                        <a:effectLst/>
                      </a:endParaRPr>
                    </a:p>
                  </a:txBody>
                  <a:tcPr/>
                </a:tc>
                <a:tc>
                  <a:txBody>
                    <a:bodyPr/>
                    <a:lstStyle/>
                    <a:p>
                      <a:endParaRPr lang="en-NZ"/>
                    </a:p>
                  </a:txBody>
                  <a:tcPr/>
                </a:tc>
                <a:tc>
                  <a:txBody>
                    <a:bodyPr/>
                    <a:lstStyle/>
                    <a:p>
                      <a:endParaRPr lang="en-NZ" dirty="0"/>
                    </a:p>
                  </a:txBody>
                  <a:tcPr/>
                </a:tc>
              </a:tr>
              <a:tr h="370840">
                <a:tc>
                  <a:txBody>
                    <a:bodyPr/>
                    <a:lstStyle/>
                    <a:p>
                      <a:pPr algn="l" fontAlgn="t"/>
                      <a:r>
                        <a:rPr lang="en-NZ" b="0" i="0" u="none" strike="noStrike" dirty="0">
                          <a:solidFill>
                            <a:srgbClr val="040000"/>
                          </a:solidFill>
                          <a:effectLst/>
                        </a:rPr>
                        <a:t>Each individual must discover his/her own balance and true self in order to survive and thrive in life.</a:t>
                      </a:r>
                      <a:endParaRPr lang="en-NZ" b="0" dirty="0">
                        <a:solidFill>
                          <a:srgbClr val="040000"/>
                        </a:solidFill>
                        <a:effectLst/>
                      </a:endParaRPr>
                    </a:p>
                  </a:txBody>
                  <a:tcPr marL="142875" marR="142875"/>
                </a:tc>
                <a:tc>
                  <a:txBody>
                    <a:bodyPr/>
                    <a:lstStyle/>
                    <a:p>
                      <a:pPr algn="l" fontAlgn="t"/>
                      <a:r>
                        <a:rPr lang="en-NZ" b="0" i="0" u="none" strike="noStrike">
                          <a:solidFill>
                            <a:srgbClr val="040000"/>
                          </a:solidFill>
                          <a:effectLst/>
                        </a:rPr>
                        <a:t>Metaphor</a:t>
                      </a:r>
                      <a:endParaRPr lang="en-NZ" b="0">
                        <a:solidFill>
                          <a:srgbClr val="040000"/>
                        </a:solidFill>
                        <a:effectLst/>
                      </a:endParaRPr>
                    </a:p>
                  </a:txBody>
                  <a:tcPr marL="142875" marR="142875"/>
                </a:tc>
                <a:tc>
                  <a:txBody>
                    <a:bodyPr/>
                    <a:lstStyle/>
                    <a:p>
                      <a:pPr algn="l" fontAlgn="t"/>
                      <a:r>
                        <a:rPr lang="en-NZ" b="0" i="0" u="none" strike="noStrike">
                          <a:solidFill>
                            <a:srgbClr val="040000"/>
                          </a:solidFill>
                          <a:effectLst/>
                        </a:rPr>
                        <a:t>Pi adrift in the ocean after a shipwreck which killed his family.</a:t>
                      </a:r>
                      <a:endParaRPr lang="en-NZ" b="0">
                        <a:solidFill>
                          <a:srgbClr val="040000"/>
                        </a:solidFill>
                        <a:effectLst/>
                      </a:endParaRPr>
                    </a:p>
                  </a:txBody>
                  <a:tcPr marL="142875" marR="142875"/>
                </a:tc>
                <a:tc>
                  <a:txBody>
                    <a:bodyPr/>
                    <a:lstStyle/>
                    <a:p>
                      <a:pPr algn="l" fontAlgn="t"/>
                      <a:r>
                        <a:rPr lang="en-NZ" b="0" i="0" u="none" strike="noStrike" dirty="0">
                          <a:solidFill>
                            <a:srgbClr val="040000"/>
                          </a:solidFill>
                          <a:effectLst/>
                        </a:rPr>
                        <a:t>Represents a person's necessary separation from his family and familiar comfort zone in order to find his own way in the world and discover his true self.</a:t>
                      </a:r>
                      <a:endParaRPr lang="en-NZ" b="0" dirty="0">
                        <a:solidFill>
                          <a:srgbClr val="040000"/>
                        </a:solidFill>
                        <a:effectLst/>
                      </a:endParaRPr>
                    </a:p>
                  </a:txBody>
                  <a:tcPr marL="142875" marR="142875"/>
                </a:tc>
              </a:tr>
              <a:tr h="370840">
                <a:tc>
                  <a:txBody>
                    <a:bodyPr/>
                    <a:lstStyle/>
                    <a:p>
                      <a:pPr algn="l" fontAlgn="t"/>
                      <a:r>
                        <a:rPr lang="en-NZ" b="0" i="0" u="none" strike="noStrike" dirty="0">
                          <a:solidFill>
                            <a:srgbClr val="040000"/>
                          </a:solidFill>
                          <a:effectLst/>
                        </a:rPr>
                        <a:t>Discoveries irreversibly change us.</a:t>
                      </a:r>
                      <a:endParaRPr lang="en-NZ" b="0" dirty="0">
                        <a:solidFill>
                          <a:srgbClr val="040000"/>
                        </a:solidFill>
                        <a:effectLst/>
                      </a:endParaRPr>
                    </a:p>
                  </a:txBody>
                  <a:tcPr marL="142875" marR="142875"/>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NZ" b="0" i="0" u="none" strike="noStrike" smtClean="0">
                          <a:solidFill>
                            <a:srgbClr val="040000"/>
                          </a:solidFill>
                          <a:effectLst/>
                        </a:rPr>
                        <a:t>Wide undershot-</a:t>
                      </a:r>
                      <a:endParaRPr lang="en-NZ" b="0" smtClean="0">
                        <a:solidFill>
                          <a:srgbClr val="040000"/>
                        </a:solidFill>
                        <a:effectLst/>
                      </a:endParaRPr>
                    </a:p>
                    <a:p>
                      <a:pPr algn="l" fontAlgn="t"/>
                      <a:r>
                        <a:rPr lang="en-NZ" b="0" i="0" u="none" strike="noStrike" dirty="0" smtClean="0">
                          <a:solidFill>
                            <a:srgbClr val="040000"/>
                          </a:solidFill>
                          <a:effectLst/>
                        </a:rPr>
                        <a:t>sustained </a:t>
                      </a:r>
                      <a:r>
                        <a:rPr lang="en-NZ" b="0" i="0" u="none" strike="noStrike" dirty="0">
                          <a:solidFill>
                            <a:srgbClr val="040000"/>
                          </a:solidFill>
                          <a:effectLst/>
                        </a:rPr>
                        <a:t>long shot, back-lighting, metaphor</a:t>
                      </a:r>
                      <a:br>
                        <a:rPr lang="en-NZ" b="0" i="0" u="none" strike="noStrike" dirty="0">
                          <a:solidFill>
                            <a:srgbClr val="040000"/>
                          </a:solidFill>
                          <a:effectLst/>
                        </a:rPr>
                      </a:br>
                      <a:endParaRPr lang="en-NZ" b="0" dirty="0">
                        <a:solidFill>
                          <a:srgbClr val="040000"/>
                        </a:solidFill>
                        <a:effectLst/>
                      </a:endParaRPr>
                    </a:p>
                  </a:txBody>
                  <a:tcPr marL="142875" marR="142875"/>
                </a:tc>
                <a:tc>
                  <a:txBody>
                    <a:bodyPr/>
                    <a:lstStyle/>
                    <a:p>
                      <a:pPr algn="l" fontAlgn="t"/>
                      <a:r>
                        <a:rPr lang="en-NZ" b="0" i="0" u="none" strike="noStrike">
                          <a:solidFill>
                            <a:srgbClr val="040000"/>
                          </a:solidFill>
                          <a:effectLst/>
                        </a:rPr>
                        <a:t>Pi suspended above the sinking ship</a:t>
                      </a:r>
                      <a:endParaRPr lang="en-NZ" b="0">
                        <a:solidFill>
                          <a:srgbClr val="040000"/>
                        </a:solidFill>
                        <a:effectLst/>
                      </a:endParaRPr>
                    </a:p>
                  </a:txBody>
                  <a:tcPr marL="142875" marR="142875"/>
                </a:tc>
                <a:tc>
                  <a:txBody>
                    <a:bodyPr/>
                    <a:lstStyle/>
                    <a:p>
                      <a:pPr algn="l" fontAlgn="t"/>
                      <a:r>
                        <a:rPr lang="en-NZ" b="0" i="0" u="none" strike="noStrike" dirty="0">
                          <a:solidFill>
                            <a:srgbClr val="040000"/>
                          </a:solidFill>
                          <a:effectLst/>
                        </a:rPr>
                        <a:t>The sustained shot of Pi floating depicts the profound discovery that he cannot go back to the past, to childhood nor to the security of his family. </a:t>
                      </a:r>
                      <a:endParaRPr lang="en-NZ" b="0" dirty="0">
                        <a:solidFill>
                          <a:srgbClr val="040000"/>
                        </a:solidFill>
                        <a:effectLst/>
                      </a:endParaRPr>
                    </a:p>
                  </a:txBody>
                  <a:tcPr marL="142875" marR="142875"/>
                </a:tc>
              </a:tr>
            </a:tbl>
          </a:graphicData>
        </a:graphic>
      </p:graphicFrame>
    </p:spTree>
    <p:extLst>
      <p:ext uri="{BB962C8B-B14F-4D97-AF65-F5344CB8AC3E}">
        <p14:creationId xmlns:p14="http://schemas.microsoft.com/office/powerpoint/2010/main" val="37657706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TotalTime>
  <Words>482</Words>
  <Application>Microsoft Office PowerPoint</Application>
  <PresentationFormat>On-screen Show (4:3)</PresentationFormat>
  <Paragraphs>47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vt:lpstr>
      <vt:lpstr>PowerPoint Presentation</vt:lpstr>
      <vt:lpstr>PowerPoint Presentation</vt:lpstr>
      <vt:lpstr>Wide overhead shot</vt:lpstr>
      <vt:lpstr>Pi alone on the ocean is a metaphor</vt:lpstr>
      <vt:lpstr>PowerPoint Presentation</vt:lpstr>
      <vt:lpstr>Pi is reluctant to undertake this journey.  Its catalyst is necessity. His first instinct is to follow the ship - to return to the familiar so he goes underwater to see the ship sinking, where is it going? </vt:lpstr>
      <vt:lpstr>One of Pi's first discoveries is that he cannot return to the safety of his family.  The sustained long shot of him suspended above, and backlit by, the ship depicts this moment of realisation.  His swim back to the surface represents his choice to live and face the future by leaving the past behind.   Both last two shots are undershots – Pi sihouetted against lights of the sinking ship- to emphasise his loneliness and vulnerability</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dc:creator>
  <cp:lastModifiedBy>Administrator</cp:lastModifiedBy>
  <cp:revision>12</cp:revision>
  <cp:lastPrinted>2017-05-04T04:42:28Z</cp:lastPrinted>
  <dcterms:created xsi:type="dcterms:W3CDTF">2017-03-04T23:37:06Z</dcterms:created>
  <dcterms:modified xsi:type="dcterms:W3CDTF">2017-05-22T23:02:02Z</dcterms:modified>
</cp:coreProperties>
</file>