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80" r:id="rId10"/>
    <p:sldId id="264" r:id="rId11"/>
    <p:sldId id="265" r:id="rId12"/>
    <p:sldId id="266" r:id="rId13"/>
    <p:sldId id="267" r:id="rId14"/>
    <p:sldId id="268" r:id="rId15"/>
    <p:sldId id="269" r:id="rId16"/>
    <p:sldId id="270" r:id="rId17"/>
    <p:sldId id="281" r:id="rId18"/>
    <p:sldId id="282" r:id="rId19"/>
    <p:sldId id="271" r:id="rId20"/>
    <p:sldId id="272" r:id="rId21"/>
    <p:sldId id="273" r:id="rId22"/>
    <p:sldId id="274" r:id="rId23"/>
    <p:sldId id="285" r:id="rId24"/>
    <p:sldId id="283" r:id="rId25"/>
    <p:sldId id="275" r:id="rId26"/>
    <p:sldId id="284" r:id="rId27"/>
    <p:sldId id="276" r:id="rId28"/>
    <p:sldId id="277" r:id="rId29"/>
    <p:sldId id="286" r:id="rId30"/>
    <p:sldId id="278" r:id="rId31"/>
    <p:sldId id="279"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38D42BC5-600E-417C-B518-787872811592}" type="datetimeFigureOut">
              <a:rPr lang="en-NZ" smtClean="0"/>
              <a:t>3/04/2013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59475B8-6A77-4B0C-9949-275B097A8FAE}" type="slidenum">
              <a:rPr lang="en-NZ" smtClean="0"/>
              <a:t>‹#›</a:t>
            </a:fld>
            <a:endParaRPr lang="en-NZ"/>
          </a:p>
        </p:txBody>
      </p:sp>
    </p:spTree>
    <p:extLst>
      <p:ext uri="{BB962C8B-B14F-4D97-AF65-F5344CB8AC3E}">
        <p14:creationId xmlns:p14="http://schemas.microsoft.com/office/powerpoint/2010/main" val="3800233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8D42BC5-600E-417C-B518-787872811592}" type="datetimeFigureOut">
              <a:rPr lang="en-NZ" smtClean="0"/>
              <a:t>3/04/2013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59475B8-6A77-4B0C-9949-275B097A8FAE}" type="slidenum">
              <a:rPr lang="en-NZ" smtClean="0"/>
              <a:t>‹#›</a:t>
            </a:fld>
            <a:endParaRPr lang="en-NZ"/>
          </a:p>
        </p:txBody>
      </p:sp>
    </p:spTree>
    <p:extLst>
      <p:ext uri="{BB962C8B-B14F-4D97-AF65-F5344CB8AC3E}">
        <p14:creationId xmlns:p14="http://schemas.microsoft.com/office/powerpoint/2010/main" val="3647466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8D42BC5-600E-417C-B518-787872811592}" type="datetimeFigureOut">
              <a:rPr lang="en-NZ" smtClean="0"/>
              <a:t>3/04/2013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59475B8-6A77-4B0C-9949-275B097A8FAE}" type="slidenum">
              <a:rPr lang="en-NZ" smtClean="0"/>
              <a:t>‹#›</a:t>
            </a:fld>
            <a:endParaRPr lang="en-NZ"/>
          </a:p>
        </p:txBody>
      </p:sp>
    </p:spTree>
    <p:extLst>
      <p:ext uri="{BB962C8B-B14F-4D97-AF65-F5344CB8AC3E}">
        <p14:creationId xmlns:p14="http://schemas.microsoft.com/office/powerpoint/2010/main" val="1581529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8D42BC5-600E-417C-B518-787872811592}" type="datetimeFigureOut">
              <a:rPr lang="en-NZ" smtClean="0"/>
              <a:t>3/04/2013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59475B8-6A77-4B0C-9949-275B097A8FAE}" type="slidenum">
              <a:rPr lang="en-NZ" smtClean="0"/>
              <a:t>‹#›</a:t>
            </a:fld>
            <a:endParaRPr lang="en-NZ"/>
          </a:p>
        </p:txBody>
      </p:sp>
    </p:spTree>
    <p:extLst>
      <p:ext uri="{BB962C8B-B14F-4D97-AF65-F5344CB8AC3E}">
        <p14:creationId xmlns:p14="http://schemas.microsoft.com/office/powerpoint/2010/main" val="3595655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D42BC5-600E-417C-B518-787872811592}" type="datetimeFigureOut">
              <a:rPr lang="en-NZ" smtClean="0"/>
              <a:t>3/04/2013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59475B8-6A77-4B0C-9949-275B097A8FAE}" type="slidenum">
              <a:rPr lang="en-NZ" smtClean="0"/>
              <a:t>‹#›</a:t>
            </a:fld>
            <a:endParaRPr lang="en-NZ"/>
          </a:p>
        </p:txBody>
      </p:sp>
    </p:spTree>
    <p:extLst>
      <p:ext uri="{BB962C8B-B14F-4D97-AF65-F5344CB8AC3E}">
        <p14:creationId xmlns:p14="http://schemas.microsoft.com/office/powerpoint/2010/main" val="2393860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38D42BC5-600E-417C-B518-787872811592}" type="datetimeFigureOut">
              <a:rPr lang="en-NZ" smtClean="0"/>
              <a:t>3/04/2013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59475B8-6A77-4B0C-9949-275B097A8FAE}" type="slidenum">
              <a:rPr lang="en-NZ" smtClean="0"/>
              <a:t>‹#›</a:t>
            </a:fld>
            <a:endParaRPr lang="en-NZ"/>
          </a:p>
        </p:txBody>
      </p:sp>
    </p:spTree>
    <p:extLst>
      <p:ext uri="{BB962C8B-B14F-4D97-AF65-F5344CB8AC3E}">
        <p14:creationId xmlns:p14="http://schemas.microsoft.com/office/powerpoint/2010/main" val="347577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38D42BC5-600E-417C-B518-787872811592}" type="datetimeFigureOut">
              <a:rPr lang="en-NZ" smtClean="0"/>
              <a:t>3/04/2013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359475B8-6A77-4B0C-9949-275B097A8FAE}" type="slidenum">
              <a:rPr lang="en-NZ" smtClean="0"/>
              <a:t>‹#›</a:t>
            </a:fld>
            <a:endParaRPr lang="en-NZ"/>
          </a:p>
        </p:txBody>
      </p:sp>
    </p:spTree>
    <p:extLst>
      <p:ext uri="{BB962C8B-B14F-4D97-AF65-F5344CB8AC3E}">
        <p14:creationId xmlns:p14="http://schemas.microsoft.com/office/powerpoint/2010/main" val="2269492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38D42BC5-600E-417C-B518-787872811592}" type="datetimeFigureOut">
              <a:rPr lang="en-NZ" smtClean="0"/>
              <a:t>3/04/2013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59475B8-6A77-4B0C-9949-275B097A8FAE}" type="slidenum">
              <a:rPr lang="en-NZ" smtClean="0"/>
              <a:t>‹#›</a:t>
            </a:fld>
            <a:endParaRPr lang="en-NZ"/>
          </a:p>
        </p:txBody>
      </p:sp>
    </p:spTree>
    <p:extLst>
      <p:ext uri="{BB962C8B-B14F-4D97-AF65-F5344CB8AC3E}">
        <p14:creationId xmlns:p14="http://schemas.microsoft.com/office/powerpoint/2010/main" val="3796441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D42BC5-600E-417C-B518-787872811592}" type="datetimeFigureOut">
              <a:rPr lang="en-NZ" smtClean="0"/>
              <a:t>3/04/2013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359475B8-6A77-4B0C-9949-275B097A8FAE}" type="slidenum">
              <a:rPr lang="en-NZ" smtClean="0"/>
              <a:t>‹#›</a:t>
            </a:fld>
            <a:endParaRPr lang="en-NZ"/>
          </a:p>
        </p:txBody>
      </p:sp>
    </p:spTree>
    <p:extLst>
      <p:ext uri="{BB962C8B-B14F-4D97-AF65-F5344CB8AC3E}">
        <p14:creationId xmlns:p14="http://schemas.microsoft.com/office/powerpoint/2010/main" val="3456859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D42BC5-600E-417C-B518-787872811592}" type="datetimeFigureOut">
              <a:rPr lang="en-NZ" smtClean="0"/>
              <a:t>3/04/2013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59475B8-6A77-4B0C-9949-275B097A8FAE}" type="slidenum">
              <a:rPr lang="en-NZ" smtClean="0"/>
              <a:t>‹#›</a:t>
            </a:fld>
            <a:endParaRPr lang="en-NZ"/>
          </a:p>
        </p:txBody>
      </p:sp>
    </p:spTree>
    <p:extLst>
      <p:ext uri="{BB962C8B-B14F-4D97-AF65-F5344CB8AC3E}">
        <p14:creationId xmlns:p14="http://schemas.microsoft.com/office/powerpoint/2010/main" val="4007392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D42BC5-600E-417C-B518-787872811592}" type="datetimeFigureOut">
              <a:rPr lang="en-NZ" smtClean="0"/>
              <a:t>3/04/2013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59475B8-6A77-4B0C-9949-275B097A8FAE}" type="slidenum">
              <a:rPr lang="en-NZ" smtClean="0"/>
              <a:t>‹#›</a:t>
            </a:fld>
            <a:endParaRPr lang="en-NZ"/>
          </a:p>
        </p:txBody>
      </p:sp>
    </p:spTree>
    <p:extLst>
      <p:ext uri="{BB962C8B-B14F-4D97-AF65-F5344CB8AC3E}">
        <p14:creationId xmlns:p14="http://schemas.microsoft.com/office/powerpoint/2010/main" val="2414614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D42BC5-600E-417C-B518-787872811592}" type="datetimeFigureOut">
              <a:rPr lang="en-NZ" smtClean="0"/>
              <a:t>3/04/2013</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9475B8-6A77-4B0C-9949-275B097A8FAE}" type="slidenum">
              <a:rPr lang="en-NZ" smtClean="0"/>
              <a:t>‹#›</a:t>
            </a:fld>
            <a:endParaRPr lang="en-NZ"/>
          </a:p>
        </p:txBody>
      </p:sp>
    </p:spTree>
    <p:extLst>
      <p:ext uri="{BB962C8B-B14F-4D97-AF65-F5344CB8AC3E}">
        <p14:creationId xmlns:p14="http://schemas.microsoft.com/office/powerpoint/2010/main" val="2305429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wmf"/><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8" Type="http://schemas.openxmlformats.org/officeDocument/2006/relationships/audio" Target="../media/media4.wav"/><Relationship Id="rId3" Type="http://schemas.microsoft.com/office/2007/relationships/media" Target="../media/media2.wav"/><Relationship Id="rId7" Type="http://schemas.microsoft.com/office/2007/relationships/media" Target="../media/media4.wav"/><Relationship Id="rId12" Type="http://schemas.openxmlformats.org/officeDocument/2006/relationships/image" Target="../media/image9.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3.wav"/><Relationship Id="rId11" Type="http://schemas.openxmlformats.org/officeDocument/2006/relationships/image" Target="../media/image8.png"/><Relationship Id="rId5" Type="http://schemas.microsoft.com/office/2007/relationships/media" Target="../media/media3.wav"/><Relationship Id="rId10" Type="http://schemas.openxmlformats.org/officeDocument/2006/relationships/image" Target="../media/image7.png"/><Relationship Id="rId4" Type="http://schemas.openxmlformats.org/officeDocument/2006/relationships/audio" Target="../media/media2.wav"/><Relationship Id="rId9"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Introduction to Creative Writing</a:t>
            </a:r>
            <a:endParaRPr lang="en-NZ" dirty="0"/>
          </a:p>
        </p:txBody>
      </p:sp>
      <p:sp>
        <p:nvSpPr>
          <p:cNvPr id="3" name="Subtitle 2"/>
          <p:cNvSpPr>
            <a:spLocks noGrp="1"/>
          </p:cNvSpPr>
          <p:nvPr>
            <p:ph type="subTitle" idx="1"/>
          </p:nvPr>
        </p:nvSpPr>
        <p:spPr/>
        <p:txBody>
          <a:bodyPr/>
          <a:lstStyle/>
          <a:p>
            <a:r>
              <a:rPr lang="en-NZ" dirty="0" smtClean="0"/>
              <a:t>Elements to be aware of:</a:t>
            </a:r>
          </a:p>
          <a:p>
            <a:endParaRPr lang="en-NZ" dirty="0"/>
          </a:p>
        </p:txBody>
      </p:sp>
    </p:spTree>
    <p:extLst>
      <p:ext uri="{BB962C8B-B14F-4D97-AF65-F5344CB8AC3E}">
        <p14:creationId xmlns:p14="http://schemas.microsoft.com/office/powerpoint/2010/main" val="36714065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The reader is involved by predicting ideas from the writer’s details.</a:t>
            </a:r>
            <a:endParaRPr lang="en-NZ" dirty="0"/>
          </a:p>
        </p:txBody>
      </p:sp>
      <p:sp>
        <p:nvSpPr>
          <p:cNvPr id="3" name="Content Placeholder 2"/>
          <p:cNvSpPr>
            <a:spLocks noGrp="1"/>
          </p:cNvSpPr>
          <p:nvPr>
            <p:ph idx="1"/>
          </p:nvPr>
        </p:nvSpPr>
        <p:spPr/>
        <p:txBody>
          <a:bodyPr/>
          <a:lstStyle/>
          <a:p>
            <a:r>
              <a:rPr lang="en-US" dirty="0"/>
              <a:t>b) Read this;</a:t>
            </a:r>
            <a:endParaRPr lang="en-NZ" dirty="0"/>
          </a:p>
          <a:p>
            <a:pPr marL="0" indent="0">
              <a:buNone/>
            </a:pPr>
            <a:r>
              <a:rPr lang="en-US" dirty="0"/>
              <a:t>    Only three buttons remained on the grimy black coat and the sleeves were </a:t>
            </a:r>
            <a:r>
              <a:rPr lang="en-US" dirty="0" smtClean="0"/>
              <a:t>fraying </a:t>
            </a:r>
            <a:r>
              <a:rPr lang="en-US" dirty="0"/>
              <a:t>at the cuffs but Bill treasured its warmth.</a:t>
            </a:r>
            <a:endParaRPr lang="en-NZ" dirty="0"/>
          </a:p>
          <a:p>
            <a:r>
              <a:rPr lang="en-US" dirty="0"/>
              <a:t>     Who is Bill</a:t>
            </a:r>
            <a:r>
              <a:rPr lang="en-US" dirty="0" smtClean="0"/>
              <a:t>?</a:t>
            </a:r>
            <a:endParaRPr lang="en-NZ" dirty="0"/>
          </a:p>
          <a:p>
            <a:r>
              <a:rPr lang="en-US" dirty="0"/>
              <a:t>    </a:t>
            </a:r>
            <a:r>
              <a:rPr lang="en-US" dirty="0" smtClean="0"/>
              <a:t>What </a:t>
            </a:r>
            <a:r>
              <a:rPr lang="en-US" dirty="0"/>
              <a:t>is his situation?                  </a:t>
            </a:r>
            <a:endParaRPr lang="en-NZ" dirty="0"/>
          </a:p>
          <a:p>
            <a:r>
              <a:rPr lang="en-US" dirty="0"/>
              <a:t>     Is there enough information?</a:t>
            </a:r>
            <a:endParaRPr lang="en-NZ" dirty="0"/>
          </a:p>
          <a:p>
            <a:endParaRPr lang="en-NZ" dirty="0"/>
          </a:p>
        </p:txBody>
      </p:sp>
    </p:spTree>
    <p:extLst>
      <p:ext uri="{BB962C8B-B14F-4D97-AF65-F5344CB8AC3E}">
        <p14:creationId xmlns:p14="http://schemas.microsoft.com/office/powerpoint/2010/main" val="2330605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Now read this:</a:t>
            </a:r>
            <a:r>
              <a:rPr lang="en-NZ" dirty="0" smtClean="0"/>
              <a:t/>
            </a:r>
            <a:br>
              <a:rPr lang="en-NZ" dirty="0" smtClean="0"/>
            </a:br>
            <a:endParaRPr lang="en-NZ" dirty="0"/>
          </a:p>
        </p:txBody>
      </p:sp>
      <p:sp>
        <p:nvSpPr>
          <p:cNvPr id="3" name="Content Placeholder 2"/>
          <p:cNvSpPr>
            <a:spLocks noGrp="1"/>
          </p:cNvSpPr>
          <p:nvPr>
            <p:ph idx="1"/>
          </p:nvPr>
        </p:nvSpPr>
        <p:spPr/>
        <p:txBody>
          <a:bodyPr>
            <a:normAutofit fontScale="92500" lnSpcReduction="10000"/>
          </a:bodyPr>
          <a:lstStyle/>
          <a:p>
            <a:r>
              <a:rPr lang="en-US" b="1" dirty="0" smtClean="0"/>
              <a:t>Only </a:t>
            </a:r>
            <a:r>
              <a:rPr lang="en-US" b="1" dirty="0"/>
              <a:t>three buttons remained on the grimy black coat and the sleeves were </a:t>
            </a:r>
            <a:r>
              <a:rPr lang="en-US" b="1" dirty="0" smtClean="0"/>
              <a:t>fraying </a:t>
            </a:r>
            <a:r>
              <a:rPr lang="en-US" b="1" dirty="0"/>
              <a:t>at the cuffs but Bill treasured its warmth</a:t>
            </a:r>
            <a:r>
              <a:rPr lang="en-US" dirty="0"/>
              <a:t>. The air-raid siren blew </a:t>
            </a:r>
            <a:r>
              <a:rPr lang="en-US" dirty="0" smtClean="0"/>
              <a:t>yet </a:t>
            </a:r>
            <a:r>
              <a:rPr lang="en-US" dirty="0"/>
              <a:t>again but he felt safe huddled with the other kids in the underground station.</a:t>
            </a:r>
            <a:endParaRPr lang="en-NZ" dirty="0"/>
          </a:p>
          <a:p>
            <a:pPr marL="0" indent="0">
              <a:buNone/>
            </a:pPr>
            <a:r>
              <a:rPr lang="en-US" dirty="0"/>
              <a:t> </a:t>
            </a:r>
            <a:endParaRPr lang="en-NZ" dirty="0"/>
          </a:p>
          <a:p>
            <a:r>
              <a:rPr lang="en-US" dirty="0"/>
              <a:t>What has </a:t>
            </a:r>
            <a:r>
              <a:rPr lang="en-US" dirty="0" smtClean="0"/>
              <a:t>changed/ become clearer in </a:t>
            </a:r>
            <a:r>
              <a:rPr lang="en-US" dirty="0"/>
              <a:t>your </a:t>
            </a:r>
            <a:r>
              <a:rPr lang="en-US" dirty="0" smtClean="0"/>
              <a:t>understanding? What do you think about the setting? And what do you assume about the character?</a:t>
            </a:r>
            <a:endParaRPr lang="en-NZ" dirty="0"/>
          </a:p>
        </p:txBody>
      </p:sp>
    </p:spTree>
    <p:extLst>
      <p:ext uri="{BB962C8B-B14F-4D97-AF65-F5344CB8AC3E}">
        <p14:creationId xmlns:p14="http://schemas.microsoft.com/office/powerpoint/2010/main" val="2886675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
            </a:r>
            <a:br>
              <a:rPr lang="en-US" b="1" u="sng" dirty="0" smtClean="0"/>
            </a:br>
            <a:r>
              <a:rPr lang="en-US" b="1" u="sng" dirty="0" smtClean="0"/>
              <a:t>Character continued</a:t>
            </a:r>
            <a:r>
              <a:rPr lang="en-NZ" b="1" u="sng" dirty="0" smtClean="0"/>
              <a:t/>
            </a:r>
            <a:br>
              <a:rPr lang="en-NZ" b="1" u="sng" dirty="0" smtClean="0"/>
            </a:br>
            <a:endParaRPr lang="en-NZ" dirty="0"/>
          </a:p>
        </p:txBody>
      </p:sp>
      <p:sp>
        <p:nvSpPr>
          <p:cNvPr id="3" name="Content Placeholder 2"/>
          <p:cNvSpPr>
            <a:spLocks noGrp="1"/>
          </p:cNvSpPr>
          <p:nvPr>
            <p:ph idx="1"/>
          </p:nvPr>
        </p:nvSpPr>
        <p:spPr/>
        <p:txBody>
          <a:bodyPr>
            <a:normAutofit/>
          </a:bodyPr>
          <a:lstStyle/>
          <a:p>
            <a:pPr marL="0" indent="0">
              <a:buNone/>
            </a:pPr>
            <a:endParaRPr lang="en-NZ" dirty="0"/>
          </a:p>
          <a:p>
            <a:r>
              <a:rPr lang="en-US" dirty="0"/>
              <a:t>The nature of the people in the story should become obvious by means of their </a:t>
            </a:r>
            <a:r>
              <a:rPr lang="en-US" u="sng" dirty="0"/>
              <a:t>actions</a:t>
            </a:r>
            <a:r>
              <a:rPr lang="en-US" dirty="0"/>
              <a:t> </a:t>
            </a:r>
            <a:endParaRPr lang="en-US" dirty="0" smtClean="0"/>
          </a:p>
          <a:p>
            <a:pPr marL="0" indent="0">
              <a:buNone/>
            </a:pPr>
            <a:r>
              <a:rPr lang="en-US" dirty="0"/>
              <a:t> </a:t>
            </a:r>
            <a:r>
              <a:rPr lang="en-US" dirty="0" smtClean="0"/>
              <a:t>  ( </a:t>
            </a:r>
            <a:r>
              <a:rPr lang="en-US" dirty="0"/>
              <a:t>movements and mannerisms included) ;</a:t>
            </a:r>
            <a:endParaRPr lang="en-NZ" dirty="0"/>
          </a:p>
          <a:p>
            <a:r>
              <a:rPr lang="en-US" dirty="0"/>
              <a:t>their </a:t>
            </a:r>
            <a:r>
              <a:rPr lang="en-US" u="sng" dirty="0"/>
              <a:t>dress</a:t>
            </a:r>
            <a:r>
              <a:rPr lang="en-US" dirty="0"/>
              <a:t> (can show social class or attitude); </a:t>
            </a:r>
            <a:endParaRPr lang="en-NZ" dirty="0"/>
          </a:p>
          <a:p>
            <a:r>
              <a:rPr lang="en-US" dirty="0"/>
              <a:t>the </a:t>
            </a:r>
            <a:r>
              <a:rPr lang="en-US" u="sng" dirty="0"/>
              <a:t>setting</a:t>
            </a:r>
            <a:r>
              <a:rPr lang="en-US" dirty="0"/>
              <a:t> (work or home) </a:t>
            </a:r>
            <a:endParaRPr lang="en-NZ" dirty="0"/>
          </a:p>
          <a:p>
            <a:r>
              <a:rPr lang="en-US" dirty="0"/>
              <a:t>and the </a:t>
            </a:r>
            <a:r>
              <a:rPr lang="en-US" u="sng" dirty="0"/>
              <a:t>emotional aspects</a:t>
            </a:r>
            <a:r>
              <a:rPr lang="en-US" dirty="0"/>
              <a:t> of thoughts and feelings.</a:t>
            </a:r>
            <a:endParaRPr lang="en-NZ" dirty="0"/>
          </a:p>
          <a:p>
            <a:endParaRPr lang="en-NZ" dirty="0"/>
          </a:p>
        </p:txBody>
      </p:sp>
    </p:spTree>
    <p:extLst>
      <p:ext uri="{BB962C8B-B14F-4D97-AF65-F5344CB8AC3E}">
        <p14:creationId xmlns:p14="http://schemas.microsoft.com/office/powerpoint/2010/main" val="565897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Some characters : what can you tell about these?</a:t>
            </a:r>
            <a:endParaRPr lang="en-NZ" dirty="0"/>
          </a:p>
        </p:txBody>
      </p:sp>
      <p:sp>
        <p:nvSpPr>
          <p:cNvPr id="3" name="Content Placeholder 2"/>
          <p:cNvSpPr>
            <a:spLocks noGrp="1"/>
          </p:cNvSpPr>
          <p:nvPr>
            <p:ph idx="1"/>
          </p:nvPr>
        </p:nvSpPr>
        <p:spPr/>
        <p:txBody>
          <a:bodyPr/>
          <a:lstStyle/>
          <a:p>
            <a:r>
              <a:rPr lang="en-NZ" dirty="0" smtClean="0"/>
              <a:t>1.</a:t>
            </a:r>
            <a:endParaRPr lang="en-NZ"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700808"/>
            <a:ext cx="3555479" cy="4408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28768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Describe her character.</a:t>
            </a:r>
            <a:endParaRPr lang="en-NZ" dirty="0"/>
          </a:p>
        </p:txBody>
      </p:sp>
      <p:sp>
        <p:nvSpPr>
          <p:cNvPr id="3" name="Content Placeholder 2"/>
          <p:cNvSpPr>
            <a:spLocks noGrp="1"/>
          </p:cNvSpPr>
          <p:nvPr>
            <p:ph idx="1"/>
          </p:nvPr>
        </p:nvSpPr>
        <p:spPr/>
        <p:txBody>
          <a:bodyPr/>
          <a:lstStyle/>
          <a:p>
            <a:r>
              <a:rPr lang="en-NZ" dirty="0" smtClean="0"/>
              <a:t>2.</a:t>
            </a:r>
            <a:endParaRPr lang="en-NZ"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1192" y="1700809"/>
            <a:ext cx="5425184" cy="4789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51549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What do we know? How do we know this?</a:t>
            </a:r>
            <a:endParaRPr lang="en-NZ" dirty="0"/>
          </a:p>
        </p:txBody>
      </p:sp>
      <p:sp>
        <p:nvSpPr>
          <p:cNvPr id="3" name="Content Placeholder 2"/>
          <p:cNvSpPr>
            <a:spLocks noGrp="1"/>
          </p:cNvSpPr>
          <p:nvPr>
            <p:ph idx="1"/>
          </p:nvPr>
        </p:nvSpPr>
        <p:spPr/>
        <p:txBody>
          <a:bodyPr/>
          <a:lstStyle/>
          <a:p>
            <a:endParaRPr lang="en-NZ"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2379" y="1420983"/>
            <a:ext cx="6551949" cy="4456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40483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u="sng" dirty="0" smtClean="0"/>
              <a:t>Language use</a:t>
            </a:r>
            <a:r>
              <a:rPr lang="en-NZ" u="sng" dirty="0" smtClean="0"/>
              <a:t/>
            </a:r>
            <a:br>
              <a:rPr lang="en-NZ" u="sng" dirty="0" smtClean="0"/>
            </a:br>
            <a:r>
              <a:rPr lang="en-NZ" sz="4000" dirty="0" smtClean="0"/>
              <a:t>How a character speaks can reveal a number of things</a:t>
            </a:r>
            <a:endParaRPr lang="en-NZ" sz="4000" dirty="0"/>
          </a:p>
        </p:txBody>
      </p:sp>
      <p:sp>
        <p:nvSpPr>
          <p:cNvPr id="3" name="Content Placeholder 2"/>
          <p:cNvSpPr>
            <a:spLocks noGrp="1"/>
          </p:cNvSpPr>
          <p:nvPr>
            <p:ph idx="1"/>
          </p:nvPr>
        </p:nvSpPr>
        <p:spPr/>
        <p:txBody>
          <a:bodyPr>
            <a:normAutofit/>
          </a:bodyPr>
          <a:lstStyle/>
          <a:p>
            <a:pPr marL="0" indent="0">
              <a:buNone/>
            </a:pPr>
            <a:endParaRPr lang="en-NZ" dirty="0"/>
          </a:p>
          <a:p>
            <a:r>
              <a:rPr lang="en-US" u="sng" dirty="0" smtClean="0"/>
              <a:t>Make any dialogue </a:t>
            </a:r>
            <a:r>
              <a:rPr lang="en-US" u="sng" dirty="0"/>
              <a:t>appropriate for character</a:t>
            </a:r>
            <a:r>
              <a:rPr lang="en-US" dirty="0"/>
              <a:t>    for example, a three year old will not use words like “psychologically interesting</a:t>
            </a:r>
            <a:r>
              <a:rPr lang="en-US" dirty="0" smtClean="0"/>
              <a:t>”</a:t>
            </a:r>
            <a:endParaRPr lang="en-NZ" dirty="0"/>
          </a:p>
        </p:txBody>
      </p:sp>
    </p:spTree>
    <p:extLst>
      <p:ext uri="{BB962C8B-B14F-4D97-AF65-F5344CB8AC3E}">
        <p14:creationId xmlns:p14="http://schemas.microsoft.com/office/powerpoint/2010/main" val="2093686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373014"/>
          </a:xfrm>
        </p:spPr>
        <p:txBody>
          <a:bodyPr>
            <a:normAutofit fontScale="90000"/>
          </a:bodyPr>
          <a:lstStyle/>
          <a:p>
            <a:r>
              <a:rPr lang="en-US" dirty="0" smtClean="0"/>
              <a:t/>
            </a:r>
            <a:br>
              <a:rPr lang="en-US" dirty="0" smtClean="0"/>
            </a:br>
            <a:r>
              <a:rPr lang="en-US" dirty="0" smtClean="0"/>
              <a:t>What do you know about someone who says:</a:t>
            </a:r>
            <a:r>
              <a:rPr lang="en-NZ" dirty="0" smtClean="0"/>
              <a:t/>
            </a:r>
            <a:br>
              <a:rPr lang="en-NZ" dirty="0" smtClean="0"/>
            </a:br>
            <a:endParaRPr lang="en-NZ" dirty="0"/>
          </a:p>
        </p:txBody>
      </p:sp>
      <p:sp>
        <p:nvSpPr>
          <p:cNvPr id="3" name="Content Placeholder 2"/>
          <p:cNvSpPr>
            <a:spLocks noGrp="1"/>
          </p:cNvSpPr>
          <p:nvPr>
            <p:ph idx="1"/>
          </p:nvPr>
        </p:nvSpPr>
        <p:spPr/>
        <p:txBody>
          <a:bodyPr>
            <a:normAutofit lnSpcReduction="10000"/>
          </a:bodyPr>
          <a:lstStyle/>
          <a:p>
            <a:r>
              <a:rPr lang="en-US" dirty="0" smtClean="0"/>
              <a:t>“</a:t>
            </a:r>
            <a:r>
              <a:rPr lang="en-US" dirty="0" err="1" smtClean="0"/>
              <a:t>Wassup</a:t>
            </a:r>
            <a:r>
              <a:rPr lang="en-US" dirty="0" smtClean="0"/>
              <a:t>?”</a:t>
            </a:r>
            <a:endParaRPr lang="en-NZ" dirty="0" smtClean="0"/>
          </a:p>
          <a:p>
            <a:r>
              <a:rPr lang="en-US" dirty="0" smtClean="0"/>
              <a:t>“</a:t>
            </a:r>
            <a:r>
              <a:rPr lang="en-US" dirty="0" err="1" smtClean="0"/>
              <a:t>G’day</a:t>
            </a:r>
            <a:r>
              <a:rPr lang="en-US" dirty="0" smtClean="0"/>
              <a:t>, guv.”</a:t>
            </a:r>
          </a:p>
          <a:p>
            <a:r>
              <a:rPr lang="en-NZ" dirty="0" smtClean="0"/>
              <a:t>Sixty years ago, he was baptised here in the Music Room at Buckingham Palace. As parents and grandparents, we feel great pride in seeing our family make their own unique contributions to society. </a:t>
            </a:r>
          </a:p>
          <a:p>
            <a:r>
              <a:rPr lang="en-US" dirty="0" smtClean="0"/>
              <a:t> ”</a:t>
            </a:r>
            <a:r>
              <a:rPr lang="en-NZ" dirty="0" smtClean="0"/>
              <a:t>No worries bro if it looks a bit </a:t>
            </a:r>
            <a:r>
              <a:rPr lang="en-NZ" dirty="0" err="1" smtClean="0"/>
              <a:t>munted</a:t>
            </a:r>
            <a:r>
              <a:rPr lang="en-NZ" dirty="0" smtClean="0"/>
              <a:t>, she’ll be right.”</a:t>
            </a:r>
          </a:p>
          <a:p>
            <a:endParaRPr lang="en-NZ" dirty="0" smtClean="0"/>
          </a:p>
          <a:p>
            <a:endParaRPr lang="en-NZ" dirty="0"/>
          </a:p>
        </p:txBody>
      </p:sp>
    </p:spTree>
    <p:extLst>
      <p:ext uri="{BB962C8B-B14F-4D97-AF65-F5344CB8AC3E}">
        <p14:creationId xmlns:p14="http://schemas.microsoft.com/office/powerpoint/2010/main" val="16727826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627784"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855"/>
            <a:ext cx="4018282"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2782277"/>
            <a:ext cx="2657213" cy="3993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4048" y="2276871"/>
            <a:ext cx="4550405" cy="4863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6414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Make your words suited to the audience</a:t>
            </a:r>
            <a:r>
              <a:rPr lang="en-US" dirty="0" smtClean="0"/>
              <a:t> </a:t>
            </a:r>
            <a:endParaRPr lang="en-NZ" dirty="0"/>
          </a:p>
        </p:txBody>
      </p:sp>
      <p:sp>
        <p:nvSpPr>
          <p:cNvPr id="3" name="Content Placeholder 2"/>
          <p:cNvSpPr>
            <a:spLocks noGrp="1"/>
          </p:cNvSpPr>
          <p:nvPr>
            <p:ph idx="1"/>
          </p:nvPr>
        </p:nvSpPr>
        <p:spPr/>
        <p:txBody>
          <a:bodyPr>
            <a:normAutofit fontScale="92500" lnSpcReduction="10000"/>
          </a:bodyPr>
          <a:lstStyle/>
          <a:p>
            <a:pPr marL="457200" lvl="1" indent="0">
              <a:buNone/>
            </a:pPr>
            <a:r>
              <a:rPr lang="en-NZ" dirty="0" smtClean="0"/>
              <a:t>Look at these two sentences:</a:t>
            </a:r>
            <a:endParaRPr lang="en-NZ" dirty="0"/>
          </a:p>
          <a:p>
            <a:r>
              <a:rPr lang="en-US" dirty="0"/>
              <a:t>  </a:t>
            </a:r>
            <a:r>
              <a:rPr lang="en-US" dirty="0" smtClean="0"/>
              <a:t> </a:t>
            </a:r>
            <a:r>
              <a:rPr lang="en-US" dirty="0"/>
              <a:t>“The cat purred. It licked its lips.” </a:t>
            </a:r>
            <a:endParaRPr lang="en-NZ" dirty="0"/>
          </a:p>
          <a:p>
            <a:r>
              <a:rPr lang="en-US" dirty="0" smtClean="0"/>
              <a:t>“</a:t>
            </a:r>
            <a:r>
              <a:rPr lang="en-US" dirty="0"/>
              <a:t>The sleek feline stretched in delicious </a:t>
            </a:r>
            <a:r>
              <a:rPr lang="en-US" dirty="0" smtClean="0"/>
              <a:t>  contentment</a:t>
            </a:r>
            <a:r>
              <a:rPr lang="en-US" dirty="0"/>
              <a:t>” </a:t>
            </a:r>
            <a:endParaRPr lang="en-NZ" dirty="0" smtClean="0"/>
          </a:p>
          <a:p>
            <a:endParaRPr lang="en-NZ" dirty="0"/>
          </a:p>
          <a:p>
            <a:r>
              <a:rPr lang="en-US" dirty="0" smtClean="0"/>
              <a:t>Can you identify the differences?</a:t>
            </a:r>
          </a:p>
          <a:p>
            <a:pPr marL="0" indent="0">
              <a:buNone/>
            </a:pPr>
            <a:endParaRPr lang="en-NZ" dirty="0" smtClean="0"/>
          </a:p>
          <a:p>
            <a:r>
              <a:rPr lang="en-US" dirty="0"/>
              <a:t>O</a:t>
            </a:r>
            <a:r>
              <a:rPr lang="en-US" dirty="0" smtClean="0"/>
              <a:t>bviously </a:t>
            </a:r>
            <a:r>
              <a:rPr lang="en-US" dirty="0"/>
              <a:t>aimed at different target </a:t>
            </a:r>
            <a:r>
              <a:rPr lang="en-US" dirty="0" smtClean="0"/>
              <a:t>audiences –can you suggest who? </a:t>
            </a:r>
            <a:r>
              <a:rPr lang="en-US" dirty="0"/>
              <a:t> </a:t>
            </a:r>
            <a:endParaRPr lang="en-NZ" dirty="0"/>
          </a:p>
          <a:p>
            <a:endParaRPr lang="en-NZ"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48" y="2348880"/>
            <a:ext cx="18288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4123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Two main types</a:t>
            </a:r>
            <a:r>
              <a:rPr lang="en-US" dirty="0" smtClean="0"/>
              <a:t>:</a:t>
            </a:r>
            <a:r>
              <a:rPr lang="en-NZ" dirty="0" smtClean="0"/>
              <a:t/>
            </a:r>
            <a:br>
              <a:rPr lang="en-NZ" dirty="0" smtClean="0"/>
            </a:br>
            <a:endParaRPr lang="en-NZ" dirty="0"/>
          </a:p>
        </p:txBody>
      </p:sp>
      <p:sp>
        <p:nvSpPr>
          <p:cNvPr id="3" name="Content Placeholder 2"/>
          <p:cNvSpPr>
            <a:spLocks noGrp="1"/>
          </p:cNvSpPr>
          <p:nvPr>
            <p:ph idx="1"/>
          </p:nvPr>
        </p:nvSpPr>
        <p:spPr/>
        <p:txBody>
          <a:bodyPr/>
          <a:lstStyle/>
          <a:p>
            <a:r>
              <a:rPr lang="en-US" dirty="0" smtClean="0"/>
              <a:t>Descriptive   </a:t>
            </a:r>
            <a:r>
              <a:rPr lang="en-US" dirty="0"/>
              <a:t>of   </a:t>
            </a:r>
            <a:r>
              <a:rPr lang="en-US" dirty="0" smtClean="0"/>
              <a:t>moment/experience in a person’s life</a:t>
            </a:r>
            <a:endParaRPr lang="en-NZ" dirty="0"/>
          </a:p>
          <a:p>
            <a:r>
              <a:rPr lang="en-US" dirty="0"/>
              <a:t>   </a:t>
            </a:r>
            <a:r>
              <a:rPr lang="en-US" dirty="0" smtClean="0"/>
              <a:t> or                                                          </a:t>
            </a:r>
          </a:p>
          <a:p>
            <a:r>
              <a:rPr lang="en-US" dirty="0" smtClean="0"/>
              <a:t>A </a:t>
            </a:r>
            <a:r>
              <a:rPr lang="en-US" dirty="0"/>
              <a:t>story</a:t>
            </a:r>
            <a:endParaRPr lang="en-NZ" dirty="0"/>
          </a:p>
          <a:p>
            <a:pPr marL="0" indent="0">
              <a:buNone/>
            </a:pPr>
            <a:r>
              <a:rPr lang="en-US" dirty="0"/>
              <a:t> </a:t>
            </a:r>
            <a:endParaRPr lang="en-NZ" dirty="0"/>
          </a:p>
          <a:p>
            <a:r>
              <a:rPr lang="en-US" dirty="0"/>
              <a:t>Both need the same </a:t>
            </a:r>
            <a:r>
              <a:rPr lang="en-US" u="sng" dirty="0"/>
              <a:t>elements </a:t>
            </a:r>
            <a:r>
              <a:rPr lang="en-US" dirty="0"/>
              <a:t> but will be developed slightly differently</a:t>
            </a:r>
            <a:endParaRPr lang="en-NZ" dirty="0"/>
          </a:p>
          <a:p>
            <a:endParaRPr lang="en-NZ" dirty="0"/>
          </a:p>
        </p:txBody>
      </p:sp>
    </p:spTree>
    <p:extLst>
      <p:ext uri="{BB962C8B-B14F-4D97-AF65-F5344CB8AC3E}">
        <p14:creationId xmlns:p14="http://schemas.microsoft.com/office/powerpoint/2010/main" val="16805854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lgn="ctr" rtl="0">
              <a:spcBef>
                <a:spcPct val="0"/>
              </a:spcBef>
            </a:pPr>
            <a:r>
              <a:rPr lang="en-US" sz="2800" u="sng" dirty="0" smtClean="0"/>
              <a:t>Make your words interesting/ original/ contain imagery </a:t>
            </a:r>
            <a:r>
              <a:rPr lang="en-US" sz="2800" dirty="0" smtClean="0"/>
              <a:t>  </a:t>
            </a:r>
            <a:r>
              <a:rPr lang="en-NZ" dirty="0" smtClean="0"/>
              <a:t/>
            </a:r>
            <a:br>
              <a:rPr lang="en-NZ" dirty="0" smtClean="0"/>
            </a:br>
            <a:endParaRPr lang="en-NZ" dirty="0"/>
          </a:p>
        </p:txBody>
      </p:sp>
      <p:sp>
        <p:nvSpPr>
          <p:cNvPr id="3" name="Content Placeholder 2"/>
          <p:cNvSpPr>
            <a:spLocks noGrp="1"/>
          </p:cNvSpPr>
          <p:nvPr>
            <p:ph idx="1"/>
          </p:nvPr>
        </p:nvSpPr>
        <p:spPr/>
        <p:txBody>
          <a:bodyPr>
            <a:normAutofit fontScale="92500"/>
          </a:bodyPr>
          <a:lstStyle/>
          <a:p>
            <a:r>
              <a:rPr lang="en-US" dirty="0" smtClean="0"/>
              <a:t>The </a:t>
            </a:r>
            <a:r>
              <a:rPr lang="en-US" dirty="0"/>
              <a:t>moon is a golf ball hit high in the night sky.   </a:t>
            </a:r>
            <a:endParaRPr lang="en-US" dirty="0" smtClean="0"/>
          </a:p>
          <a:p>
            <a:r>
              <a:rPr lang="en-US" dirty="0" smtClean="0"/>
              <a:t>The moon sails across the sky like a ghostly galleon.</a:t>
            </a:r>
          </a:p>
          <a:p>
            <a:pPr marL="0" indent="0">
              <a:buNone/>
            </a:pPr>
            <a:endParaRPr lang="en-US" dirty="0" smtClean="0"/>
          </a:p>
          <a:p>
            <a:r>
              <a:rPr lang="en-US" dirty="0" smtClean="0"/>
              <a:t>Which one is the </a:t>
            </a:r>
            <a:r>
              <a:rPr lang="en-US" dirty="0" err="1" smtClean="0"/>
              <a:t>cliche</a:t>
            </a:r>
            <a:r>
              <a:rPr lang="en-US" dirty="0" smtClean="0"/>
              <a:t>?</a:t>
            </a:r>
          </a:p>
          <a:p>
            <a:r>
              <a:rPr lang="en-US" dirty="0" smtClean="0"/>
              <a:t>What is the rule with </a:t>
            </a:r>
            <a:r>
              <a:rPr lang="en-US" dirty="0" err="1" smtClean="0"/>
              <a:t>cliches</a:t>
            </a:r>
            <a:r>
              <a:rPr lang="en-US" dirty="0" smtClean="0"/>
              <a:t>?</a:t>
            </a:r>
          </a:p>
          <a:p>
            <a:r>
              <a:rPr lang="en-US" dirty="0" smtClean="0"/>
              <a:t>Try to make an original description of stars in a night sky.</a:t>
            </a:r>
          </a:p>
          <a:p>
            <a:endParaRPr lang="en-NZ" dirty="0"/>
          </a:p>
          <a:p>
            <a:endParaRPr lang="en-NZ" dirty="0"/>
          </a:p>
        </p:txBody>
      </p:sp>
      <p:pic>
        <p:nvPicPr>
          <p:cNvPr id="11269" name="Picture 5" descr="C:\Users\Sally\AppData\Local\Microsoft\Windows\Temporary Internet Files\Content.IE5\18VDGEN7\MP90004966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2853656"/>
            <a:ext cx="3024336" cy="2011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44079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Tasks:</a:t>
            </a:r>
            <a:endParaRPr lang="en-NZ" dirty="0"/>
          </a:p>
        </p:txBody>
      </p:sp>
      <p:sp>
        <p:nvSpPr>
          <p:cNvPr id="3" name="Content Placeholder 2"/>
          <p:cNvSpPr>
            <a:spLocks noGrp="1"/>
          </p:cNvSpPr>
          <p:nvPr>
            <p:ph idx="1"/>
          </p:nvPr>
        </p:nvSpPr>
        <p:spPr/>
        <p:txBody>
          <a:bodyPr>
            <a:normAutofit lnSpcReduction="10000"/>
          </a:bodyPr>
          <a:lstStyle/>
          <a:p>
            <a:r>
              <a:rPr lang="en-NZ" dirty="0" smtClean="0"/>
              <a:t>Write five sentence description of a place at night just after the sun has gone down.</a:t>
            </a:r>
          </a:p>
          <a:p>
            <a:endParaRPr lang="en-NZ" dirty="0"/>
          </a:p>
          <a:p>
            <a:endParaRPr lang="en-NZ" dirty="0" smtClean="0"/>
          </a:p>
          <a:p>
            <a:r>
              <a:rPr lang="en-NZ" dirty="0" smtClean="0"/>
              <a:t>Now five sentences to describe a sunrise.</a:t>
            </a:r>
          </a:p>
          <a:p>
            <a:endParaRPr lang="en-NZ" dirty="0"/>
          </a:p>
          <a:p>
            <a:endParaRPr lang="en-NZ" dirty="0" smtClean="0"/>
          </a:p>
          <a:p>
            <a:r>
              <a:rPr lang="en-NZ" dirty="0" smtClean="0"/>
              <a:t>Share with a neighbour</a:t>
            </a:r>
            <a:endParaRPr lang="en-NZ" dirty="0"/>
          </a:p>
        </p:txBody>
      </p:sp>
    </p:spTree>
    <p:extLst>
      <p:ext uri="{BB962C8B-B14F-4D97-AF65-F5344CB8AC3E}">
        <p14:creationId xmlns:p14="http://schemas.microsoft.com/office/powerpoint/2010/main" val="31771131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An example of the after sunset description by a brilliant writer</a:t>
            </a:r>
            <a:endParaRPr lang="en-NZ" dirty="0"/>
          </a:p>
        </p:txBody>
      </p:sp>
      <p:sp>
        <p:nvSpPr>
          <p:cNvPr id="3" name="Content Placeholder 2"/>
          <p:cNvSpPr>
            <a:spLocks noGrp="1"/>
          </p:cNvSpPr>
          <p:nvPr>
            <p:ph idx="1"/>
          </p:nvPr>
        </p:nvSpPr>
        <p:spPr/>
        <p:txBody>
          <a:bodyPr>
            <a:normAutofit/>
          </a:bodyPr>
          <a:lstStyle/>
          <a:p>
            <a:r>
              <a:rPr lang="en-AU" dirty="0"/>
              <a:t>Then the darkness deepened, and came out from behind the trees and bushes, and up through the fields, and the shadows lengthened and joined together; and I thought it looked like water, coming up through the ground, and rising slowly up like the sea. (p. 269) </a:t>
            </a:r>
            <a:endParaRPr lang="en-NZ" dirty="0"/>
          </a:p>
          <a:p>
            <a:r>
              <a:rPr lang="en-AU" sz="1800" dirty="0"/>
              <a:t>Atwood, M. (1997). </a:t>
            </a:r>
            <a:r>
              <a:rPr lang="en-AU" sz="1800" i="1" dirty="0"/>
              <a:t>Alias Grace.</a:t>
            </a:r>
            <a:r>
              <a:rPr lang="en-AU" sz="1800" dirty="0"/>
              <a:t> London: Virago. </a:t>
            </a:r>
            <a:endParaRPr lang="en-NZ" sz="1800" dirty="0"/>
          </a:p>
          <a:p>
            <a:endParaRPr lang="en-NZ" dirty="0"/>
          </a:p>
        </p:txBody>
      </p:sp>
    </p:spTree>
    <p:extLst>
      <p:ext uri="{BB962C8B-B14F-4D97-AF65-F5344CB8AC3E}">
        <p14:creationId xmlns:p14="http://schemas.microsoft.com/office/powerpoint/2010/main" val="17600222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588" y="381000"/>
            <a:ext cx="8124825" cy="60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46238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09" y="404664"/>
            <a:ext cx="8232915" cy="6174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10400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An example of the sunrise description by the same writer</a:t>
            </a:r>
            <a:endParaRPr lang="en-NZ" dirty="0"/>
          </a:p>
        </p:txBody>
      </p:sp>
      <p:sp>
        <p:nvSpPr>
          <p:cNvPr id="3" name="Content Placeholder 2"/>
          <p:cNvSpPr>
            <a:spLocks noGrp="1"/>
          </p:cNvSpPr>
          <p:nvPr>
            <p:ph idx="1"/>
          </p:nvPr>
        </p:nvSpPr>
        <p:spPr/>
        <p:txBody>
          <a:bodyPr>
            <a:normAutofit fontScale="85000" lnSpcReduction="20000"/>
          </a:bodyPr>
          <a:lstStyle/>
          <a:p>
            <a:r>
              <a:rPr lang="en-AU" dirty="0"/>
              <a:t>Atwood, M. (1997). </a:t>
            </a:r>
            <a:r>
              <a:rPr lang="en-AU" i="1" dirty="0"/>
              <a:t>Alias Grace.</a:t>
            </a:r>
            <a:r>
              <a:rPr lang="en-AU" dirty="0"/>
              <a:t> London: Virago.</a:t>
            </a:r>
            <a:endParaRPr lang="en-NZ" dirty="0"/>
          </a:p>
          <a:p>
            <a:r>
              <a:rPr lang="en-AU" dirty="0"/>
              <a:t>The first grey light began gathering faintly, and then as the light built the mountains began to form themselves, retaining the dark of night in their bulk. The fog that clung to the peaks lifted and lost the shapes of the mountains and dissipated in the warmth of the morning. In the pasture the forms of trees remained drawn in dew on the grass beneath them. (p. 48) </a:t>
            </a:r>
            <a:endParaRPr lang="en-NZ" dirty="0"/>
          </a:p>
          <a:p>
            <a:r>
              <a:rPr lang="en-AU" sz="2600" dirty="0"/>
              <a:t>Frazier, C. (1997). </a:t>
            </a:r>
            <a:r>
              <a:rPr lang="en-AU" sz="2600" i="1" dirty="0"/>
              <a:t>Cold </a:t>
            </a:r>
            <a:r>
              <a:rPr lang="en-AU" sz="2600" i="1" dirty="0" smtClean="0"/>
              <a:t>Mountain</a:t>
            </a:r>
            <a:r>
              <a:rPr lang="en-AU" sz="2600" i="1" dirty="0"/>
              <a:t>.</a:t>
            </a:r>
            <a:r>
              <a:rPr lang="en-AU" sz="2600" dirty="0"/>
              <a:t> New York: The Atlantic Monthly Press. </a:t>
            </a:r>
            <a:endParaRPr lang="en-AU" sz="2600" dirty="0" smtClean="0"/>
          </a:p>
          <a:p>
            <a:r>
              <a:rPr lang="en-AU" sz="2600" dirty="0" smtClean="0"/>
              <a:t>Dissipated – means scattered, disappeared, moved away</a:t>
            </a:r>
            <a:endParaRPr lang="en-NZ" sz="2600" dirty="0"/>
          </a:p>
          <a:p>
            <a:endParaRPr lang="en-NZ" sz="2600" dirty="0"/>
          </a:p>
        </p:txBody>
      </p:sp>
    </p:spTree>
    <p:extLst>
      <p:ext uri="{BB962C8B-B14F-4D97-AF65-F5344CB8AC3E}">
        <p14:creationId xmlns:p14="http://schemas.microsoft.com/office/powerpoint/2010/main" val="38521997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531" y="260648"/>
            <a:ext cx="8288469" cy="6216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4838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Create some variety</a:t>
            </a:r>
            <a:r>
              <a:rPr lang="en-US" dirty="0" smtClean="0"/>
              <a:t> with vocabulary choices</a:t>
            </a:r>
            <a:endParaRPr lang="en-NZ" dirty="0"/>
          </a:p>
        </p:txBody>
      </p:sp>
      <p:sp>
        <p:nvSpPr>
          <p:cNvPr id="3" name="Content Placeholder 2"/>
          <p:cNvSpPr>
            <a:spLocks noGrp="1"/>
          </p:cNvSpPr>
          <p:nvPr>
            <p:ph idx="1"/>
          </p:nvPr>
        </p:nvSpPr>
        <p:spPr>
          <a:xfrm>
            <a:off x="457200" y="1600200"/>
            <a:ext cx="8229600" cy="4925144"/>
          </a:xfrm>
        </p:spPr>
        <p:txBody>
          <a:bodyPr>
            <a:normAutofit fontScale="25000" lnSpcReduction="20000"/>
          </a:bodyPr>
          <a:lstStyle/>
          <a:p>
            <a:r>
              <a:rPr lang="en-US" sz="8000" dirty="0" err="1" smtClean="0"/>
              <a:t>Eg</a:t>
            </a:r>
            <a:r>
              <a:rPr lang="en-US" sz="8000" dirty="0" smtClean="0"/>
              <a:t> </a:t>
            </a:r>
            <a:r>
              <a:rPr lang="en-US" sz="8000" dirty="0"/>
              <a:t>You can say   “He walked”    but it can be more interesting and informative to say:</a:t>
            </a:r>
            <a:endParaRPr lang="en-NZ" sz="8000" dirty="0"/>
          </a:p>
          <a:p>
            <a:r>
              <a:rPr lang="en-US" sz="8000" dirty="0"/>
              <a:t> He staggered    or    he strode,    or     he limped.</a:t>
            </a:r>
            <a:endParaRPr lang="en-NZ" sz="8000" dirty="0"/>
          </a:p>
          <a:p>
            <a:pPr marL="0" indent="0">
              <a:buNone/>
            </a:pPr>
            <a:endParaRPr lang="en-US" sz="8000" dirty="0" smtClean="0"/>
          </a:p>
          <a:p>
            <a:pPr marL="0" indent="0">
              <a:buNone/>
            </a:pPr>
            <a:r>
              <a:rPr lang="en-US" sz="8000" dirty="0" smtClean="0"/>
              <a:t>BUT  </a:t>
            </a:r>
            <a:r>
              <a:rPr lang="en-US" sz="8000" dirty="0" err="1" smtClean="0"/>
              <a:t>BUT</a:t>
            </a:r>
            <a:r>
              <a:rPr lang="en-US" sz="8000" dirty="0" smtClean="0"/>
              <a:t> </a:t>
            </a:r>
            <a:r>
              <a:rPr lang="en-US" sz="8000" dirty="0" err="1" smtClean="0"/>
              <a:t>BUT</a:t>
            </a:r>
            <a:r>
              <a:rPr lang="en-US" sz="8000" dirty="0"/>
              <a:t> </a:t>
            </a:r>
          </a:p>
          <a:p>
            <a:r>
              <a:rPr lang="en-US" sz="8000" dirty="0" smtClean="0"/>
              <a:t>BEWARE </a:t>
            </a:r>
            <a:r>
              <a:rPr lang="en-US" sz="8000" dirty="0"/>
              <a:t>of overdoing this. Sometimes simple is better.  </a:t>
            </a:r>
          </a:p>
          <a:p>
            <a:r>
              <a:rPr lang="en-US" sz="8000" dirty="0" smtClean="0"/>
              <a:t>For </a:t>
            </a:r>
            <a:r>
              <a:rPr lang="en-US" sz="8000" dirty="0"/>
              <a:t>instance this sort of thing is to be avoided at all </a:t>
            </a:r>
            <a:r>
              <a:rPr lang="en-US" sz="8000" dirty="0" smtClean="0"/>
              <a:t>costs. DO NOT DO THIS:</a:t>
            </a:r>
          </a:p>
          <a:p>
            <a:pPr marL="0" indent="0">
              <a:buNone/>
            </a:pPr>
            <a:endParaRPr lang="en-NZ" sz="8000" dirty="0"/>
          </a:p>
          <a:p>
            <a:r>
              <a:rPr lang="en-US" sz="8000" dirty="0"/>
              <a:t>“Hello,” she </a:t>
            </a:r>
            <a:r>
              <a:rPr lang="en-US" sz="8000" dirty="0" smtClean="0"/>
              <a:t>sighed				</a:t>
            </a:r>
            <a:endParaRPr lang="en-NZ" sz="8000" dirty="0"/>
          </a:p>
          <a:p>
            <a:r>
              <a:rPr lang="en-US" sz="8000" dirty="0"/>
              <a:t>“</a:t>
            </a:r>
            <a:r>
              <a:rPr lang="en-US" sz="8000" dirty="0" smtClean="0"/>
              <a:t>Why, </a:t>
            </a:r>
            <a:r>
              <a:rPr lang="en-US" sz="8000" dirty="0"/>
              <a:t>hello,” he whispered back</a:t>
            </a:r>
            <a:r>
              <a:rPr lang="en-US" sz="8000" dirty="0" smtClean="0"/>
              <a:t>.		</a:t>
            </a:r>
            <a:endParaRPr lang="en-NZ" sz="8000" dirty="0"/>
          </a:p>
          <a:p>
            <a:r>
              <a:rPr lang="en-US" sz="8000" dirty="0"/>
              <a:t>“Where have you been?” she murmured</a:t>
            </a:r>
            <a:r>
              <a:rPr lang="en-US" sz="8000" dirty="0" smtClean="0"/>
              <a:t>.	</a:t>
            </a:r>
            <a:endParaRPr lang="en-NZ" sz="8000" dirty="0"/>
          </a:p>
          <a:p>
            <a:r>
              <a:rPr lang="en-US" sz="8000" dirty="0"/>
              <a:t>“I can’t tell you,” he responded</a:t>
            </a:r>
            <a:r>
              <a:rPr lang="en-US" sz="8000" dirty="0" smtClean="0"/>
              <a:t>.			</a:t>
            </a:r>
            <a:endParaRPr lang="en-NZ" sz="8000" dirty="0"/>
          </a:p>
          <a:p>
            <a:r>
              <a:rPr lang="en-US" sz="8000" dirty="0"/>
              <a:t>“Why not?” she screeched, angry now</a:t>
            </a:r>
            <a:r>
              <a:rPr lang="en-US" sz="8000" dirty="0" smtClean="0"/>
              <a:t>.			</a:t>
            </a:r>
            <a:endParaRPr lang="en-NZ" sz="8000" dirty="0"/>
          </a:p>
          <a:p>
            <a:r>
              <a:rPr lang="en-US" sz="8000" dirty="0"/>
              <a:t>“I just can’t!” he shouted</a:t>
            </a:r>
            <a:r>
              <a:rPr lang="en-US" sz="8000" dirty="0" smtClean="0"/>
              <a:t>.</a:t>
            </a:r>
            <a:r>
              <a:rPr lang="en-US" sz="6400" dirty="0" smtClean="0"/>
              <a:t>				</a:t>
            </a:r>
            <a:endParaRPr lang="en-NZ" sz="6400" dirty="0"/>
          </a:p>
          <a:p>
            <a:pPr marL="0" indent="0">
              <a:buNone/>
            </a:pPr>
            <a:endParaRPr lang="en-NZ" sz="6400" dirty="0"/>
          </a:p>
        </p:txBody>
      </p:sp>
      <p:pic>
        <p:nvPicPr>
          <p:cNvPr id="7170" name="Picture 2" descr="C:\Users\Sally\AppData\Local\Microsoft\Windows\Temporary Internet Files\Content.IE5\HA55REKU\MP90042279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6296" y="2036881"/>
            <a:ext cx="1340768" cy="1340768"/>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Sally\AppData\Local\Microsoft\Windows\Temporary Internet Files\Content.IE5\HA55REKU\MM900283262[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4581128"/>
            <a:ext cx="2088232" cy="2088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05462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pPr lvl="0"/>
            <a:r>
              <a:rPr lang="en-US" u="sng" dirty="0" smtClean="0"/>
              <a:t/>
            </a:r>
            <a:br>
              <a:rPr lang="en-US" u="sng" dirty="0" smtClean="0"/>
            </a:br>
            <a:r>
              <a:rPr lang="en-US" u="sng" dirty="0" smtClean="0"/>
              <a:t>Sentence Structures.</a:t>
            </a:r>
            <a:r>
              <a:rPr lang="en-NZ" u="sng" dirty="0" smtClean="0"/>
              <a:t/>
            </a:r>
            <a:br>
              <a:rPr lang="en-NZ" u="sng" dirty="0" smtClean="0"/>
            </a:br>
            <a:endParaRPr lang="en-NZ" dirty="0"/>
          </a:p>
        </p:txBody>
      </p:sp>
      <p:sp>
        <p:nvSpPr>
          <p:cNvPr id="3" name="Content Placeholder 2"/>
          <p:cNvSpPr>
            <a:spLocks noGrp="1"/>
          </p:cNvSpPr>
          <p:nvPr>
            <p:ph idx="1"/>
          </p:nvPr>
        </p:nvSpPr>
        <p:spPr>
          <a:xfrm>
            <a:off x="611560" y="836712"/>
            <a:ext cx="8229600" cy="6021288"/>
          </a:xfrm>
        </p:spPr>
        <p:txBody>
          <a:bodyPr>
            <a:normAutofit fontScale="32500" lnSpcReduction="20000"/>
          </a:bodyPr>
          <a:lstStyle/>
          <a:p>
            <a:pPr marL="0" indent="0">
              <a:buNone/>
            </a:pPr>
            <a:r>
              <a:rPr lang="en-US" dirty="0"/>
              <a:t> </a:t>
            </a:r>
            <a:endParaRPr lang="en-NZ" dirty="0"/>
          </a:p>
          <a:p>
            <a:r>
              <a:rPr lang="en-US" sz="8000" dirty="0"/>
              <a:t>It is important to use a variety of different types:</a:t>
            </a:r>
            <a:endParaRPr lang="en-NZ" sz="8000" dirty="0"/>
          </a:p>
          <a:p>
            <a:r>
              <a:rPr lang="en-US" sz="8000" dirty="0" smtClean="0"/>
              <a:t>Short</a:t>
            </a:r>
            <a:r>
              <a:rPr lang="en-US" sz="8000" dirty="0"/>
              <a:t>:</a:t>
            </a:r>
            <a:r>
              <a:rPr lang="en-US" sz="8000" dirty="0" smtClean="0"/>
              <a:t>            </a:t>
            </a:r>
            <a:r>
              <a:rPr lang="en-US" sz="8000" dirty="0"/>
              <a:t>I feel sick</a:t>
            </a:r>
            <a:endParaRPr lang="en-NZ" sz="8000" dirty="0"/>
          </a:p>
          <a:p>
            <a:r>
              <a:rPr lang="en-US" sz="8000" dirty="0"/>
              <a:t> </a:t>
            </a:r>
            <a:r>
              <a:rPr lang="en-US" sz="8000" dirty="0" smtClean="0"/>
              <a:t>Long :           </a:t>
            </a:r>
            <a:r>
              <a:rPr lang="en-US" sz="8000" dirty="0"/>
              <a:t>Many days have passed since the war began but nothing has been done</a:t>
            </a:r>
            <a:r>
              <a:rPr lang="en-US" sz="8000" dirty="0" smtClean="0"/>
              <a:t>.</a:t>
            </a:r>
          </a:p>
          <a:p>
            <a:endParaRPr lang="en-NZ" sz="8000" dirty="0"/>
          </a:p>
          <a:p>
            <a:r>
              <a:rPr lang="en-US" sz="8000" dirty="0"/>
              <a:t>starting with a </a:t>
            </a:r>
            <a:r>
              <a:rPr lang="en-US" sz="8000" dirty="0" smtClean="0"/>
              <a:t>phrase:     </a:t>
            </a:r>
            <a:r>
              <a:rPr lang="en-US" sz="8000" b="1" dirty="0"/>
              <a:t>In the cave</a:t>
            </a:r>
            <a:r>
              <a:rPr lang="en-US" sz="8000" dirty="0"/>
              <a:t>, they sheltered from the rain.</a:t>
            </a:r>
            <a:endParaRPr lang="en-NZ" sz="8000" dirty="0"/>
          </a:p>
          <a:p>
            <a:r>
              <a:rPr lang="en-US" sz="8000" dirty="0"/>
              <a:t>starting with a </a:t>
            </a:r>
            <a:r>
              <a:rPr lang="en-US" sz="8000" dirty="0" smtClean="0"/>
              <a:t>clause:     </a:t>
            </a:r>
            <a:r>
              <a:rPr lang="en-US" sz="8000" b="1" dirty="0" smtClean="0"/>
              <a:t>Although </a:t>
            </a:r>
            <a:r>
              <a:rPr lang="en-US" sz="8000" b="1" dirty="0"/>
              <a:t>I am only 12</a:t>
            </a:r>
            <a:r>
              <a:rPr lang="en-US" sz="8000" dirty="0"/>
              <a:t>, I am a member of </a:t>
            </a:r>
            <a:r>
              <a:rPr lang="en-US" sz="8000" dirty="0" smtClean="0"/>
              <a:t>the New Zealand </a:t>
            </a:r>
            <a:r>
              <a:rPr lang="en-US" sz="8000" dirty="0"/>
              <a:t>Chess </a:t>
            </a:r>
            <a:r>
              <a:rPr lang="en-US" sz="8000" dirty="0" smtClean="0"/>
              <a:t>Club</a:t>
            </a:r>
            <a:endParaRPr lang="en-NZ" sz="8000" dirty="0"/>
          </a:p>
          <a:p>
            <a:r>
              <a:rPr lang="en-US" sz="8000" dirty="0"/>
              <a:t> joining two simple sentences </a:t>
            </a:r>
            <a:r>
              <a:rPr lang="en-US" sz="8000" dirty="0" smtClean="0"/>
              <a:t>together:      </a:t>
            </a:r>
            <a:r>
              <a:rPr lang="en-US" sz="8000" dirty="0"/>
              <a:t>My friend </a:t>
            </a:r>
            <a:r>
              <a:rPr lang="en-US" sz="8000" b="1" dirty="0"/>
              <a:t>who</a:t>
            </a:r>
            <a:r>
              <a:rPr lang="en-US" sz="8000" dirty="0"/>
              <a:t> lives next door has a dog.</a:t>
            </a:r>
            <a:endParaRPr lang="en-NZ" sz="8000" dirty="0"/>
          </a:p>
          <a:p>
            <a:pPr marL="0" indent="0">
              <a:buNone/>
            </a:pPr>
            <a:r>
              <a:rPr lang="en-US" sz="8000" dirty="0"/>
              <a:t> </a:t>
            </a:r>
            <a:endParaRPr lang="en-NZ" sz="8000" dirty="0"/>
          </a:p>
          <a:p>
            <a:r>
              <a:rPr lang="en-US" sz="6200" dirty="0"/>
              <a:t> </a:t>
            </a:r>
            <a:endParaRPr lang="en-NZ" sz="6200" dirty="0"/>
          </a:p>
          <a:p>
            <a:endParaRPr lang="en-NZ" dirty="0"/>
          </a:p>
        </p:txBody>
      </p:sp>
    </p:spTree>
    <p:extLst>
      <p:ext uri="{BB962C8B-B14F-4D97-AF65-F5344CB8AC3E}">
        <p14:creationId xmlns:p14="http://schemas.microsoft.com/office/powerpoint/2010/main" val="4934229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936104"/>
          </a:xfrm>
        </p:spPr>
        <p:txBody>
          <a:bodyPr>
            <a:normAutofit fontScale="90000"/>
          </a:bodyPr>
          <a:lstStyle/>
          <a:p>
            <a:r>
              <a:rPr lang="en-US" sz="3600" dirty="0" smtClean="0"/>
              <a:t/>
            </a:r>
            <a:br>
              <a:rPr lang="en-US" sz="3600" dirty="0" smtClean="0"/>
            </a:br>
            <a:r>
              <a:rPr lang="en-US" sz="3600" dirty="0" smtClean="0"/>
              <a:t>Avoid the obvious subject, verb, object style. </a:t>
            </a:r>
            <a:r>
              <a:rPr lang="en-NZ" dirty="0" smtClean="0"/>
              <a:t/>
            </a:r>
            <a:br>
              <a:rPr lang="en-NZ" dirty="0" smtClean="0"/>
            </a:br>
            <a:endParaRPr lang="en-NZ" dirty="0"/>
          </a:p>
        </p:txBody>
      </p:sp>
      <p:sp>
        <p:nvSpPr>
          <p:cNvPr id="3" name="Content Placeholder 2"/>
          <p:cNvSpPr>
            <a:spLocks noGrp="1"/>
          </p:cNvSpPr>
          <p:nvPr>
            <p:ph idx="1"/>
          </p:nvPr>
        </p:nvSpPr>
        <p:spPr>
          <a:xfrm>
            <a:off x="457200" y="836712"/>
            <a:ext cx="8229600" cy="5289451"/>
          </a:xfrm>
        </p:spPr>
        <p:txBody>
          <a:bodyPr>
            <a:normAutofit fontScale="85000" lnSpcReduction="10000"/>
          </a:bodyPr>
          <a:lstStyle/>
          <a:p>
            <a:r>
              <a:rPr lang="en-US" dirty="0" smtClean="0"/>
              <a:t> The boy lived in the red house.  </a:t>
            </a:r>
          </a:p>
          <a:p>
            <a:r>
              <a:rPr lang="en-US" dirty="0" smtClean="0"/>
              <a:t>The boy’s name was John. </a:t>
            </a:r>
          </a:p>
          <a:p>
            <a:r>
              <a:rPr lang="en-US" dirty="0" smtClean="0"/>
              <a:t> John had a red bicycle and a black dog.  </a:t>
            </a:r>
          </a:p>
          <a:p>
            <a:r>
              <a:rPr lang="en-US" dirty="0" smtClean="0"/>
              <a:t>John was fourteen.  </a:t>
            </a:r>
          </a:p>
          <a:p>
            <a:r>
              <a:rPr lang="en-US" dirty="0" smtClean="0"/>
              <a:t>John was four years older than I.  </a:t>
            </a:r>
          </a:p>
          <a:p>
            <a:r>
              <a:rPr lang="en-US" dirty="0" smtClean="0"/>
              <a:t>I thought he was wonderful.</a:t>
            </a:r>
            <a:endParaRPr lang="en-NZ" dirty="0" smtClean="0"/>
          </a:p>
          <a:p>
            <a:pPr marL="0" indent="0">
              <a:buNone/>
            </a:pPr>
            <a:r>
              <a:rPr lang="en-US" dirty="0" smtClean="0"/>
              <a:t> </a:t>
            </a:r>
            <a:endParaRPr lang="en-NZ" dirty="0" smtClean="0"/>
          </a:p>
          <a:p>
            <a:r>
              <a:rPr lang="en-US" dirty="0" smtClean="0"/>
              <a:t>Try the following using the above sentences:</a:t>
            </a:r>
            <a:endParaRPr lang="en-NZ" dirty="0" smtClean="0"/>
          </a:p>
          <a:p>
            <a:r>
              <a:rPr lang="en-US" dirty="0" smtClean="0"/>
              <a:t>Join two or three sentences</a:t>
            </a:r>
            <a:endParaRPr lang="en-NZ" dirty="0" smtClean="0"/>
          </a:p>
          <a:p>
            <a:r>
              <a:rPr lang="en-US" dirty="0" smtClean="0"/>
              <a:t>Start a sentence with a phrase</a:t>
            </a:r>
            <a:endParaRPr lang="en-NZ" dirty="0" smtClean="0"/>
          </a:p>
          <a:p>
            <a:r>
              <a:rPr lang="en-US" dirty="0" smtClean="0"/>
              <a:t>Change one sentence into an adjective and noun only.</a:t>
            </a:r>
            <a:endParaRPr lang="en-NZ" dirty="0" smtClean="0"/>
          </a:p>
          <a:p>
            <a:endParaRPr lang="en-NZ" dirty="0"/>
          </a:p>
        </p:txBody>
      </p:sp>
      <p:pic>
        <p:nvPicPr>
          <p:cNvPr id="16386" name="Picture 2" descr="C:\Users\Sally\AppData\Local\Microsoft\Windows\Temporary Internet Files\Content.IE5\18VDGEN7\MC90043845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7342428" y="620688"/>
            <a:ext cx="1801572" cy="1799857"/>
          </a:xfrm>
          <a:prstGeom prst="rect">
            <a:avLst/>
          </a:prstGeom>
          <a:noFill/>
          <a:extLst>
            <a:ext uri="{909E8E84-426E-40DD-AFC4-6F175D3DCCD1}">
              <a14:hiddenFill xmlns:a14="http://schemas.microsoft.com/office/drawing/2010/main">
                <a:solidFill>
                  <a:srgbClr val="FFFFFF"/>
                </a:solidFill>
              </a14:hiddenFill>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4161" y="2204864"/>
            <a:ext cx="1866900"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4287" y="3429000"/>
            <a:ext cx="1098039" cy="120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3515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Elements</a:t>
            </a:r>
            <a:r>
              <a:rPr lang="en-US" dirty="0" smtClean="0"/>
              <a:t>:</a:t>
            </a:r>
            <a:r>
              <a:rPr lang="en-NZ" dirty="0" smtClean="0"/>
              <a:t/>
            </a:r>
            <a:br>
              <a:rPr lang="en-NZ" dirty="0" smtClean="0"/>
            </a:br>
            <a:endParaRPr lang="en-NZ" dirty="0"/>
          </a:p>
        </p:txBody>
      </p:sp>
      <p:sp>
        <p:nvSpPr>
          <p:cNvPr id="3" name="Content Placeholder 2"/>
          <p:cNvSpPr>
            <a:spLocks noGrp="1"/>
          </p:cNvSpPr>
          <p:nvPr>
            <p:ph idx="1"/>
          </p:nvPr>
        </p:nvSpPr>
        <p:spPr/>
        <p:txBody>
          <a:bodyPr>
            <a:normAutofit fontScale="92500" lnSpcReduction="20000"/>
          </a:bodyPr>
          <a:lstStyle/>
          <a:p>
            <a:pPr marL="0" lvl="0" indent="0">
              <a:buNone/>
            </a:pPr>
            <a:r>
              <a:rPr lang="en-US" dirty="0" smtClean="0"/>
              <a:t>1.     </a:t>
            </a:r>
            <a:r>
              <a:rPr lang="en-US" u="sng" dirty="0" smtClean="0"/>
              <a:t>Structure</a:t>
            </a:r>
            <a:endParaRPr lang="en-NZ" u="sng" dirty="0"/>
          </a:p>
          <a:p>
            <a:r>
              <a:rPr lang="en-US" dirty="0"/>
              <a:t>Beginning</a:t>
            </a:r>
            <a:endParaRPr lang="en-NZ" dirty="0"/>
          </a:p>
          <a:p>
            <a:r>
              <a:rPr lang="en-US" dirty="0" smtClean="0"/>
              <a:t>Middle</a:t>
            </a:r>
            <a:endParaRPr lang="en-NZ" dirty="0"/>
          </a:p>
          <a:p>
            <a:r>
              <a:rPr lang="en-US" dirty="0" smtClean="0"/>
              <a:t>End</a:t>
            </a:r>
            <a:endParaRPr lang="en-NZ" dirty="0"/>
          </a:p>
          <a:p>
            <a:r>
              <a:rPr lang="en-US" dirty="0"/>
              <a:t>For </a:t>
            </a:r>
            <a:r>
              <a:rPr lang="en-US" b="1" dirty="0"/>
              <a:t>a story </a:t>
            </a:r>
            <a:r>
              <a:rPr lang="en-US" dirty="0"/>
              <a:t>this is called the PLOT    and usually has a crisis or problem that needs to be solved. </a:t>
            </a:r>
            <a:endParaRPr lang="en-NZ" dirty="0"/>
          </a:p>
          <a:p>
            <a:r>
              <a:rPr lang="en-US" dirty="0"/>
              <a:t>For </a:t>
            </a:r>
            <a:r>
              <a:rPr lang="en-US" b="1" dirty="0"/>
              <a:t>a description</a:t>
            </a:r>
            <a:r>
              <a:rPr lang="en-US" dirty="0"/>
              <a:t> this would just be where the writer starts describing the object or scene and may not have a particular conclusion. There would be no </a:t>
            </a:r>
            <a:r>
              <a:rPr lang="en-US" b="1" dirty="0" smtClean="0"/>
              <a:t>linked</a:t>
            </a:r>
            <a:r>
              <a:rPr lang="en-US" dirty="0" smtClean="0"/>
              <a:t> series </a:t>
            </a:r>
            <a:r>
              <a:rPr lang="en-US" dirty="0"/>
              <a:t>of actions or events.</a:t>
            </a:r>
            <a:endParaRPr lang="en-NZ" dirty="0"/>
          </a:p>
          <a:p>
            <a:endParaRPr lang="en-NZ" dirty="0"/>
          </a:p>
        </p:txBody>
      </p:sp>
    </p:spTree>
    <p:extLst>
      <p:ext uri="{BB962C8B-B14F-4D97-AF65-F5344CB8AC3E}">
        <p14:creationId xmlns:p14="http://schemas.microsoft.com/office/powerpoint/2010/main" val="13600033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Use different sentence types</a:t>
            </a:r>
            <a:endParaRPr lang="en-NZ" dirty="0"/>
          </a:p>
        </p:txBody>
      </p:sp>
      <p:sp>
        <p:nvSpPr>
          <p:cNvPr id="3" name="Content Placeholder 2"/>
          <p:cNvSpPr>
            <a:spLocks noGrp="1"/>
          </p:cNvSpPr>
          <p:nvPr>
            <p:ph idx="1"/>
          </p:nvPr>
        </p:nvSpPr>
        <p:spPr>
          <a:xfrm>
            <a:off x="457200" y="1124744"/>
            <a:ext cx="8229600" cy="5256584"/>
          </a:xfrm>
        </p:spPr>
        <p:txBody>
          <a:bodyPr>
            <a:normAutofit lnSpcReduction="10000"/>
          </a:bodyPr>
          <a:lstStyle/>
          <a:p>
            <a:r>
              <a:rPr lang="en-NZ" dirty="0" smtClean="0"/>
              <a:t>A question:          What to do?</a:t>
            </a:r>
          </a:p>
          <a:p>
            <a:r>
              <a:rPr lang="en-NZ" dirty="0" smtClean="0"/>
              <a:t>A Command:       Go now!</a:t>
            </a:r>
          </a:p>
          <a:p>
            <a:r>
              <a:rPr lang="en-NZ" dirty="0" smtClean="0"/>
              <a:t>A list:    I love sunshine, sea and ice-cream.</a:t>
            </a:r>
          </a:p>
          <a:p>
            <a:r>
              <a:rPr lang="en-NZ" dirty="0" smtClean="0"/>
              <a:t>Repetition:  Never, never, never do that again.</a:t>
            </a:r>
          </a:p>
          <a:p>
            <a:r>
              <a:rPr lang="en-NZ" dirty="0" smtClean="0"/>
              <a:t>Balance:    A time to laugh, a time to cry.</a:t>
            </a:r>
          </a:p>
          <a:p>
            <a:r>
              <a:rPr lang="en-NZ" dirty="0" smtClean="0"/>
              <a:t>Parallelism:  </a:t>
            </a:r>
            <a:r>
              <a:rPr lang="en-NZ" b="1" dirty="0" smtClean="0"/>
              <a:t>We shall fight on the beaches, we shall fight on the landing grounds, we shall fight in the fields and in the streets, we shall fight in the hills; we shall never surrender. </a:t>
            </a:r>
            <a:endParaRPr lang="en-NZ"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8900" y="692696"/>
            <a:ext cx="1271587"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30832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Remember</a:t>
            </a:r>
            <a:endParaRPr lang="en-NZ" b="1" dirty="0"/>
          </a:p>
        </p:txBody>
      </p:sp>
      <p:sp>
        <p:nvSpPr>
          <p:cNvPr id="3" name="Content Placeholder 2"/>
          <p:cNvSpPr>
            <a:spLocks noGrp="1"/>
          </p:cNvSpPr>
          <p:nvPr>
            <p:ph idx="1"/>
          </p:nvPr>
        </p:nvSpPr>
        <p:spPr>
          <a:xfrm>
            <a:off x="457200" y="1196752"/>
            <a:ext cx="8229600" cy="4929411"/>
          </a:xfrm>
        </p:spPr>
        <p:txBody>
          <a:bodyPr/>
          <a:lstStyle/>
          <a:p>
            <a:r>
              <a:rPr lang="en-US" dirty="0"/>
              <a:t>SHOW </a:t>
            </a:r>
            <a:r>
              <a:rPr lang="en-US" dirty="0" smtClean="0"/>
              <a:t>DON’T </a:t>
            </a:r>
            <a:r>
              <a:rPr lang="en-US" dirty="0"/>
              <a:t>TELL      </a:t>
            </a:r>
            <a:endParaRPr lang="en-US" dirty="0" smtClean="0"/>
          </a:p>
          <a:p>
            <a:r>
              <a:rPr lang="en-US" dirty="0" smtClean="0"/>
              <a:t>MAKE </a:t>
            </a:r>
            <a:r>
              <a:rPr lang="en-US" dirty="0"/>
              <a:t>IT INTERESTING     </a:t>
            </a:r>
            <a:endParaRPr lang="en-US" dirty="0" smtClean="0"/>
          </a:p>
          <a:p>
            <a:r>
              <a:rPr lang="en-US" dirty="0" smtClean="0"/>
              <a:t>USE THE SENSES</a:t>
            </a:r>
          </a:p>
          <a:p>
            <a:r>
              <a:rPr lang="en-US" dirty="0" smtClean="0"/>
              <a:t>ADD DETAILS</a:t>
            </a:r>
          </a:p>
          <a:p>
            <a:r>
              <a:rPr lang="en-US" dirty="0" smtClean="0"/>
              <a:t>USE VARIETY</a:t>
            </a:r>
          </a:p>
          <a:p>
            <a:r>
              <a:rPr lang="en-US" dirty="0" smtClean="0"/>
              <a:t>CONCENTRATE IDEAS AND MEANING –be brief but meaningful rather than wordy and boring.</a:t>
            </a:r>
          </a:p>
          <a:p>
            <a:r>
              <a:rPr lang="en-US" dirty="0" smtClean="0"/>
              <a:t>MAKE IT REAL</a:t>
            </a:r>
            <a:endParaRPr lang="en-NZ" dirty="0"/>
          </a:p>
          <a:p>
            <a:endParaRPr lang="en-NZ" dirty="0"/>
          </a:p>
        </p:txBody>
      </p:sp>
    </p:spTree>
    <p:extLst>
      <p:ext uri="{BB962C8B-B14F-4D97-AF65-F5344CB8AC3E}">
        <p14:creationId xmlns:p14="http://schemas.microsoft.com/office/powerpoint/2010/main" val="2379166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u="sng" dirty="0" smtClean="0"/>
              <a:t/>
            </a:r>
            <a:br>
              <a:rPr lang="en-US" u="sng" dirty="0" smtClean="0"/>
            </a:br>
            <a:r>
              <a:rPr lang="en-US" u="sng" dirty="0" smtClean="0"/>
              <a:t>Setting</a:t>
            </a:r>
            <a:r>
              <a:rPr lang="en-NZ" u="sng" dirty="0" smtClean="0"/>
              <a:t/>
            </a:r>
            <a:br>
              <a:rPr lang="en-NZ" u="sng" dirty="0" smtClean="0"/>
            </a:br>
            <a:endParaRPr lang="en-NZ" dirty="0"/>
          </a:p>
        </p:txBody>
      </p:sp>
      <p:sp>
        <p:nvSpPr>
          <p:cNvPr id="3" name="Content Placeholder 2"/>
          <p:cNvSpPr>
            <a:spLocks noGrp="1"/>
          </p:cNvSpPr>
          <p:nvPr>
            <p:ph idx="1"/>
          </p:nvPr>
        </p:nvSpPr>
        <p:spPr/>
        <p:txBody>
          <a:bodyPr>
            <a:normAutofit/>
          </a:bodyPr>
          <a:lstStyle/>
          <a:p>
            <a:r>
              <a:rPr lang="en-US" sz="2800" dirty="0" smtClean="0"/>
              <a:t>The </a:t>
            </a:r>
            <a:r>
              <a:rPr lang="en-US" sz="2800" dirty="0"/>
              <a:t>writing must occur in some </a:t>
            </a:r>
            <a:r>
              <a:rPr lang="en-US" sz="2800" dirty="0" smtClean="0"/>
              <a:t>place</a:t>
            </a:r>
            <a:r>
              <a:rPr lang="en-US" dirty="0" smtClean="0"/>
              <a:t>                                         </a:t>
            </a:r>
          </a:p>
          <a:p>
            <a:endParaRPr lang="en-US" dirty="0"/>
          </a:p>
          <a:p>
            <a:r>
              <a:rPr lang="en-US" dirty="0" smtClean="0"/>
              <a:t> in </a:t>
            </a:r>
            <a:r>
              <a:rPr lang="en-US" dirty="0"/>
              <a:t>some particular time or historical </a:t>
            </a:r>
            <a:r>
              <a:rPr lang="en-US" dirty="0" smtClean="0"/>
              <a:t>moment</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NZ" dirty="0"/>
          </a:p>
        </p:txBody>
      </p:sp>
      <p:pic>
        <p:nvPicPr>
          <p:cNvPr id="1026" name="Picture 2" descr="C:\Program Files (x86)\Microsoft Office\MEDIA\CAGCAT10\j0090386.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4558" y="-5860"/>
            <a:ext cx="2699442" cy="231014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Sally\AppData\Local\Microsoft\Windows\Temporary Internet Files\Content.IE5\3YA706OZ\MC90014951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66153" y="4077072"/>
            <a:ext cx="3171731" cy="2216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4286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Creating the detail</a:t>
            </a:r>
            <a:endParaRPr lang="en-NZ" dirty="0"/>
          </a:p>
        </p:txBody>
      </p:sp>
      <p:sp>
        <p:nvSpPr>
          <p:cNvPr id="3" name="Content Placeholder 2"/>
          <p:cNvSpPr>
            <a:spLocks noGrp="1"/>
          </p:cNvSpPr>
          <p:nvPr>
            <p:ph idx="1"/>
          </p:nvPr>
        </p:nvSpPr>
        <p:spPr>
          <a:xfrm>
            <a:off x="457200" y="1600200"/>
            <a:ext cx="8229600" cy="4925144"/>
          </a:xfrm>
        </p:spPr>
        <p:txBody>
          <a:bodyPr>
            <a:normAutofit/>
          </a:bodyPr>
          <a:lstStyle/>
          <a:p>
            <a:endParaRPr lang="en-NZ" dirty="0" smtClean="0"/>
          </a:p>
          <a:p>
            <a:r>
              <a:rPr lang="en-US" dirty="0" smtClean="0"/>
              <a:t>It is important to establish this immediately and naturally</a:t>
            </a:r>
            <a:endParaRPr lang="en-NZ" dirty="0" smtClean="0"/>
          </a:p>
          <a:p>
            <a:r>
              <a:rPr lang="en-US" dirty="0" smtClean="0"/>
              <a:t>Use of sounds/smells/visual detail can be an original and immediate way to begin the story.</a:t>
            </a:r>
          </a:p>
          <a:p>
            <a:endParaRPr lang="en-NZ" dirty="0" smtClean="0"/>
          </a:p>
          <a:p>
            <a:r>
              <a:rPr lang="en-US" dirty="0" err="1" smtClean="0"/>
              <a:t>Eg</a:t>
            </a:r>
            <a:r>
              <a:rPr lang="en-US" dirty="0" smtClean="0"/>
              <a:t>.  Popcorn smells suggest the movies</a:t>
            </a:r>
          </a:p>
          <a:p>
            <a:endParaRPr lang="en-US" dirty="0"/>
          </a:p>
          <a:p>
            <a:endParaRPr lang="en-NZ" dirty="0" smtClean="0"/>
          </a:p>
        </p:txBody>
      </p:sp>
      <p:pic>
        <p:nvPicPr>
          <p:cNvPr id="2050" name="Picture 2" descr="C:\Users\Sally\AppData\Local\Microsoft\Windows\Temporary Internet Files\Content.IE5\18VDGEN7\MP90030586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67960" y="4437112"/>
            <a:ext cx="1419984" cy="2156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22723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What would the following smells suggest?</a:t>
            </a:r>
            <a:endParaRPr lang="en-NZ" dirty="0"/>
          </a:p>
        </p:txBody>
      </p:sp>
      <p:sp>
        <p:nvSpPr>
          <p:cNvPr id="3" name="Content Placeholder 2"/>
          <p:cNvSpPr>
            <a:spLocks noGrp="1"/>
          </p:cNvSpPr>
          <p:nvPr>
            <p:ph idx="1"/>
          </p:nvPr>
        </p:nvSpPr>
        <p:spPr>
          <a:xfrm>
            <a:off x="457200" y="1600200"/>
            <a:ext cx="8229600" cy="5069160"/>
          </a:xfrm>
        </p:spPr>
        <p:txBody>
          <a:bodyPr>
            <a:normAutofit fontScale="92500" lnSpcReduction="20000"/>
          </a:bodyPr>
          <a:lstStyle/>
          <a:p>
            <a:pPr marL="0" indent="0">
              <a:buNone/>
            </a:pPr>
            <a:r>
              <a:rPr lang="en-US" dirty="0" smtClean="0"/>
              <a:t> </a:t>
            </a:r>
            <a:endParaRPr lang="en-NZ" dirty="0" smtClean="0"/>
          </a:p>
          <a:p>
            <a:r>
              <a:rPr lang="en-US" dirty="0" smtClean="0"/>
              <a:t>Incense</a:t>
            </a:r>
            <a:endParaRPr lang="en-NZ" dirty="0" smtClean="0"/>
          </a:p>
          <a:p>
            <a:endParaRPr lang="en-US" dirty="0" smtClean="0"/>
          </a:p>
          <a:p>
            <a:endParaRPr lang="en-US" dirty="0" smtClean="0"/>
          </a:p>
          <a:p>
            <a:r>
              <a:rPr lang="en-US" dirty="0" smtClean="0"/>
              <a:t>Fresh coffee</a:t>
            </a:r>
            <a:endParaRPr lang="en-NZ" dirty="0" smtClean="0"/>
          </a:p>
          <a:p>
            <a:endParaRPr lang="en-US" dirty="0" smtClean="0"/>
          </a:p>
          <a:p>
            <a:endParaRPr lang="en-US" dirty="0" smtClean="0"/>
          </a:p>
          <a:p>
            <a:r>
              <a:rPr lang="en-US" dirty="0" smtClean="0"/>
              <a:t>Chlorine</a:t>
            </a:r>
            <a:endParaRPr lang="en-NZ" dirty="0" smtClean="0"/>
          </a:p>
          <a:p>
            <a:endParaRPr lang="en-US" dirty="0" smtClean="0"/>
          </a:p>
          <a:p>
            <a:endParaRPr lang="en-US" dirty="0"/>
          </a:p>
          <a:p>
            <a:r>
              <a:rPr lang="en-US" dirty="0" smtClean="0"/>
              <a:t>Seaweed</a:t>
            </a:r>
            <a:endParaRPr lang="en-NZ" dirty="0" smtClean="0"/>
          </a:p>
          <a:p>
            <a:endParaRPr lang="en-NZ" dirty="0"/>
          </a:p>
        </p:txBody>
      </p:sp>
      <p:pic>
        <p:nvPicPr>
          <p:cNvPr id="3074" name="Picture 2" descr="C:\Users\Sally\AppData\Local\Microsoft\Windows\Temporary Internet Files\Content.IE5\CGG74C1Y\MC90037077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71800" y="1684837"/>
            <a:ext cx="1022299" cy="18288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Sally\AppData\Local\Microsoft\Windows\Temporary Internet Files\Content.IE5\HA55REKU\MP90044867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1061" y="3499292"/>
            <a:ext cx="1559423" cy="234327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Sally\AppData\Local\Microsoft\Windows\Temporary Internet Files\Content.IE5\CGG74C1Y\MP900425456[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192" y="1052736"/>
            <a:ext cx="2242276" cy="3401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2749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Sounds</a:t>
            </a:r>
            <a:endParaRPr lang="en-NZ" dirty="0"/>
          </a:p>
        </p:txBody>
      </p:sp>
      <p:sp>
        <p:nvSpPr>
          <p:cNvPr id="3" name="Content Placeholder 2"/>
          <p:cNvSpPr>
            <a:spLocks noGrp="1"/>
          </p:cNvSpPr>
          <p:nvPr>
            <p:ph idx="1"/>
          </p:nvPr>
        </p:nvSpPr>
        <p:spPr/>
        <p:txBody>
          <a:bodyPr/>
          <a:lstStyle/>
          <a:p>
            <a:r>
              <a:rPr lang="en-NZ" dirty="0" smtClean="0"/>
              <a:t>Where would you be if you heard the following?</a:t>
            </a:r>
          </a:p>
          <a:p>
            <a:endParaRPr lang="en-NZ" dirty="0"/>
          </a:p>
        </p:txBody>
      </p:sp>
      <p:pic>
        <p:nvPicPr>
          <p:cNvPr id="6" name="MS900069620[1].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683568" y="2852936"/>
            <a:ext cx="487363" cy="487363"/>
          </a:xfrm>
          <a:prstGeom prst="rect">
            <a:avLst/>
          </a:prstGeom>
        </p:spPr>
      </p:pic>
      <p:pic>
        <p:nvPicPr>
          <p:cNvPr id="10" name="MS900441636[1].wav">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11"/>
          <a:stretch>
            <a:fillRect/>
          </a:stretch>
        </p:blipFill>
        <p:spPr>
          <a:xfrm>
            <a:off x="683567" y="3861048"/>
            <a:ext cx="487363" cy="487363"/>
          </a:xfrm>
          <a:prstGeom prst="rect">
            <a:avLst/>
          </a:prstGeom>
        </p:spPr>
      </p:pic>
      <p:pic>
        <p:nvPicPr>
          <p:cNvPr id="11" name="MS900388468[1].wav">
            <a:hlinkClick r:id="" action="ppaction://media"/>
          </p:cNvPr>
          <p:cNvPicPr>
            <a:picLocks noChangeAspect="1"/>
          </p:cNvPicPr>
          <p:nvPr>
            <a:audioFile r:link="rId6"/>
            <p:extLst>
              <p:ext uri="{DAA4B4D4-6D71-4841-9C94-3DE7FCFB9230}">
                <p14:media xmlns:p14="http://schemas.microsoft.com/office/powerpoint/2010/main" r:embed="rId5"/>
              </p:ext>
            </p:extLst>
          </p:nvPr>
        </p:nvPicPr>
        <p:blipFill>
          <a:blip r:embed="rId11"/>
          <a:stretch>
            <a:fillRect/>
          </a:stretch>
        </p:blipFill>
        <p:spPr>
          <a:xfrm>
            <a:off x="683568" y="4797152"/>
            <a:ext cx="487363" cy="487363"/>
          </a:xfrm>
          <a:prstGeom prst="rect">
            <a:avLst/>
          </a:prstGeom>
        </p:spPr>
      </p:pic>
      <p:pic>
        <p:nvPicPr>
          <p:cNvPr id="12" name="MS900074879[1].wav">
            <a:hlinkClick r:id="" action="ppaction://media"/>
          </p:cNvPr>
          <p:cNvPicPr>
            <a:picLocks noChangeAspect="1"/>
          </p:cNvPicPr>
          <p:nvPr>
            <a:audioFile r:link="rId8"/>
            <p:extLst>
              <p:ext uri="{DAA4B4D4-6D71-4841-9C94-3DE7FCFB9230}">
                <p14:media xmlns:p14="http://schemas.microsoft.com/office/powerpoint/2010/main" r:embed="rId7"/>
              </p:ext>
            </p:extLst>
          </p:nvPr>
        </p:nvPicPr>
        <p:blipFill>
          <a:blip r:embed="rId12"/>
          <a:stretch>
            <a:fillRect/>
          </a:stretch>
        </p:blipFill>
        <p:spPr>
          <a:xfrm>
            <a:off x="746148" y="5805264"/>
            <a:ext cx="487363" cy="487363"/>
          </a:xfrm>
          <a:prstGeom prst="rect">
            <a:avLst/>
          </a:prstGeom>
        </p:spPr>
      </p:pic>
    </p:spTree>
    <p:extLst>
      <p:ext uri="{BB962C8B-B14F-4D97-AF65-F5344CB8AC3E}">
        <p14:creationId xmlns:p14="http://schemas.microsoft.com/office/powerpoint/2010/main" val="33151782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399"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9380" fill="hold"/>
                                        <p:tgtEl>
                                          <p:spTgt spid="10"/>
                                        </p:tgtEl>
                                      </p:cBhvr>
                                    </p:cmd>
                                  </p:childTnLst>
                                </p:cTn>
                              </p:par>
                            </p:childTnLst>
                          </p:cTn>
                        </p:par>
                      </p:childTnLst>
                    </p:cTn>
                  </p:par>
                </p:childTnLst>
              </p:cTn>
              <p:nextCondLst>
                <p:cond evt="onClick" delay="0">
                  <p:tgtEl>
                    <p:spTgt spid="10"/>
                  </p:tgtEl>
                </p:cond>
              </p:nextCondLst>
            </p:seq>
            <p:audio>
              <p:cMediaNode vol="80000">
                <p:cTn id="13" fill="hold" display="0">
                  <p:stCondLst>
                    <p:cond delay="indefinite"/>
                  </p:stCondLst>
                  <p:endCondLst>
                    <p:cond evt="onStopAudio" delay="0">
                      <p:tgtEl>
                        <p:sldTgt/>
                      </p:tgtEl>
                    </p:cond>
                  </p:endCondLst>
                </p:cTn>
                <p:tgtEl>
                  <p:spTgt spid="10"/>
                </p:tgtEl>
              </p:cMediaNode>
            </p:audio>
            <p:seq concurrent="1" nextAc="seek">
              <p:cTn id="14" restart="whenNotActive" fill="hold" evtFilter="cancelBubble" nodeType="interactiveSeq">
                <p:stCondLst>
                  <p:cond evt="onClick" delay="0">
                    <p:tgtEl>
                      <p:spTgt spid="11"/>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5421" fill="hold"/>
                                        <p:tgtEl>
                                          <p:spTgt spid="11"/>
                                        </p:tgtEl>
                                      </p:cBhvr>
                                    </p:cmd>
                                  </p:childTnLst>
                                </p:cTn>
                              </p:par>
                            </p:childTnLst>
                          </p:cTn>
                        </p:par>
                      </p:childTnLst>
                    </p:cTn>
                  </p:par>
                </p:childTnLst>
              </p:cTn>
              <p:nextCondLst>
                <p:cond evt="onClick" delay="0">
                  <p:tgtEl>
                    <p:spTgt spid="11"/>
                  </p:tgtEl>
                </p:cond>
              </p:nextCondLst>
            </p:seq>
            <p:audio>
              <p:cMediaNode vol="80000">
                <p:cTn id="19" fill="hold" display="0">
                  <p:stCondLst>
                    <p:cond delay="indefinite"/>
                  </p:stCondLst>
                  <p:endCondLst>
                    <p:cond evt="onStopAudio" delay="0">
                      <p:tgtEl>
                        <p:sldTgt/>
                      </p:tgtEl>
                    </p:cond>
                  </p:endCondLst>
                </p:cTn>
                <p:tgtEl>
                  <p:spTgt spid="11"/>
                </p:tgtEl>
              </p:cMediaNode>
            </p:audio>
            <p:seq concurrent="1" nextAc="seek">
              <p:cTn id="20" restart="whenNotActive" fill="hold" evtFilter="cancelBubble" nodeType="interactiveSeq">
                <p:stCondLst>
                  <p:cond evt="onClick" delay="0">
                    <p:tgtEl>
                      <p:spTgt spid="12"/>
                    </p:tgtEl>
                  </p:cond>
                </p:stCondLst>
                <p:endSync evt="end" delay="0">
                  <p:rtn val="all"/>
                </p:endSync>
                <p:childTnLst>
                  <p:par>
                    <p:cTn id="21" fill="hold">
                      <p:stCondLst>
                        <p:cond delay="0"/>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1406" fill="hold"/>
                                        <p:tgtEl>
                                          <p:spTgt spid="12"/>
                                        </p:tgtEl>
                                      </p:cBhvr>
                                    </p:cmd>
                                  </p:childTnLst>
                                </p:cTn>
                              </p:par>
                            </p:childTnLst>
                          </p:cTn>
                        </p:par>
                      </p:childTnLst>
                    </p:cTn>
                  </p:par>
                </p:childTnLst>
              </p:cTn>
              <p:nextCondLst>
                <p:cond evt="onClick" delay="0">
                  <p:tgtEl>
                    <p:spTgt spid="12"/>
                  </p:tgtEl>
                </p:cond>
              </p:nextCondLst>
            </p:seq>
            <p:audio>
              <p:cMediaNode vol="80000">
                <p:cTn id="25" fill="hold" display="0">
                  <p:stCondLst>
                    <p:cond delay="indefinite"/>
                  </p:stCondLst>
                  <p:endCondLst>
                    <p:cond evt="onStopAudio" delay="0">
                      <p:tgtEl>
                        <p:sldTgt/>
                      </p:tgtEl>
                    </p:cond>
                  </p:endCondLst>
                </p:cTn>
                <p:tgtEl>
                  <p:spTgt spid="1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u="sng" dirty="0" smtClean="0"/>
              <a:t>Establishing Character</a:t>
            </a:r>
            <a:r>
              <a:rPr lang="en-NZ" u="sng" dirty="0" smtClean="0"/>
              <a:t/>
            </a:r>
            <a:br>
              <a:rPr lang="en-NZ" u="sng" dirty="0" smtClean="0"/>
            </a:br>
            <a:endParaRPr lang="en-NZ" dirty="0"/>
          </a:p>
        </p:txBody>
      </p:sp>
      <p:sp>
        <p:nvSpPr>
          <p:cNvPr id="3" name="Content Placeholder 2"/>
          <p:cNvSpPr>
            <a:spLocks noGrp="1"/>
          </p:cNvSpPr>
          <p:nvPr>
            <p:ph idx="1"/>
          </p:nvPr>
        </p:nvSpPr>
        <p:spPr/>
        <p:txBody>
          <a:bodyPr>
            <a:normAutofit fontScale="92500" lnSpcReduction="10000"/>
          </a:bodyPr>
          <a:lstStyle/>
          <a:p>
            <a:r>
              <a:rPr lang="en-US" dirty="0" smtClean="0"/>
              <a:t>Most </a:t>
            </a:r>
            <a:r>
              <a:rPr lang="en-US" dirty="0"/>
              <a:t>stories have </a:t>
            </a:r>
            <a:r>
              <a:rPr lang="en-US" u="sng" dirty="0"/>
              <a:t>people</a:t>
            </a:r>
            <a:r>
              <a:rPr lang="en-US" dirty="0"/>
              <a:t>. </a:t>
            </a:r>
            <a:endParaRPr lang="en-US" dirty="0" smtClean="0"/>
          </a:p>
          <a:p>
            <a:pPr marL="0" indent="0">
              <a:buNone/>
            </a:pPr>
            <a:r>
              <a:rPr lang="en-US" dirty="0"/>
              <a:t> </a:t>
            </a:r>
            <a:r>
              <a:rPr lang="en-US" dirty="0" smtClean="0"/>
              <a:t>                          </a:t>
            </a:r>
            <a:r>
              <a:rPr lang="en-US" dirty="0"/>
              <a:t>Rather than telling,  </a:t>
            </a:r>
            <a:r>
              <a:rPr lang="en-US" b="1" dirty="0"/>
              <a:t>show</a:t>
            </a:r>
            <a:r>
              <a:rPr lang="en-US" dirty="0"/>
              <a:t>.</a:t>
            </a:r>
            <a:endParaRPr lang="en-NZ" dirty="0"/>
          </a:p>
          <a:p>
            <a:r>
              <a:rPr lang="en-US" dirty="0"/>
              <a:t>a)What can you tell from this first sentence</a:t>
            </a:r>
            <a:r>
              <a:rPr lang="en-US" dirty="0" smtClean="0"/>
              <a:t>?</a:t>
            </a:r>
          </a:p>
          <a:p>
            <a:pPr marL="0" indent="0">
              <a:buNone/>
            </a:pPr>
            <a:endParaRPr lang="en-NZ" dirty="0"/>
          </a:p>
          <a:p>
            <a:r>
              <a:rPr lang="en-US" dirty="0"/>
              <a:t>    As soon as he was sure he could no longer be seen from the front door he kicked viciously at the dog snuffling around his ankles</a:t>
            </a:r>
            <a:r>
              <a:rPr lang="en-US" dirty="0" smtClean="0"/>
              <a:t>.</a:t>
            </a:r>
          </a:p>
          <a:p>
            <a:pPr marL="0" indent="0">
              <a:buNone/>
            </a:pPr>
            <a:endParaRPr lang="en-NZ" dirty="0"/>
          </a:p>
          <a:p>
            <a:pPr marL="0" indent="0">
              <a:buNone/>
            </a:pPr>
            <a:r>
              <a:rPr lang="en-US" dirty="0"/>
              <a:t> </a:t>
            </a:r>
            <a:endParaRPr lang="en-NZ" dirty="0"/>
          </a:p>
          <a:p>
            <a:endParaRPr lang="en-NZ" dirty="0"/>
          </a:p>
        </p:txBody>
      </p:sp>
    </p:spTree>
    <p:extLst>
      <p:ext uri="{BB962C8B-B14F-4D97-AF65-F5344CB8AC3E}">
        <p14:creationId xmlns:p14="http://schemas.microsoft.com/office/powerpoint/2010/main" val="622188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05988"/>
            <a:ext cx="7200800" cy="6520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6431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TotalTime>
  <Words>1012</Words>
  <Application>Microsoft Office PowerPoint</Application>
  <PresentationFormat>On-screen Show (4:3)</PresentationFormat>
  <Paragraphs>166</Paragraphs>
  <Slides>31</Slides>
  <Notes>0</Notes>
  <HiddenSlides>0</HiddenSlides>
  <MMClips>4</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Introduction to Creative Writing</vt:lpstr>
      <vt:lpstr>Two main types: </vt:lpstr>
      <vt:lpstr>Elements: </vt:lpstr>
      <vt:lpstr> Setting </vt:lpstr>
      <vt:lpstr>Creating the detail</vt:lpstr>
      <vt:lpstr>What would the following smells suggest?</vt:lpstr>
      <vt:lpstr>Sounds</vt:lpstr>
      <vt:lpstr>Establishing Character </vt:lpstr>
      <vt:lpstr>PowerPoint Presentation</vt:lpstr>
      <vt:lpstr>The reader is involved by predicting ideas from the writer’s details.</vt:lpstr>
      <vt:lpstr> Now read this: </vt:lpstr>
      <vt:lpstr> Character continued </vt:lpstr>
      <vt:lpstr>Some characters : what can you tell about these?</vt:lpstr>
      <vt:lpstr>Describe her character.</vt:lpstr>
      <vt:lpstr>What do we know? How do we know this?</vt:lpstr>
      <vt:lpstr>Language use How a character speaks can reveal a number of things</vt:lpstr>
      <vt:lpstr> What do you know about someone who says: </vt:lpstr>
      <vt:lpstr>PowerPoint Presentation</vt:lpstr>
      <vt:lpstr>Make your words suited to the audience </vt:lpstr>
      <vt:lpstr>Make your words interesting/ original/ contain imagery    </vt:lpstr>
      <vt:lpstr>Tasks:</vt:lpstr>
      <vt:lpstr>An example of the after sunset description by a brilliant writer</vt:lpstr>
      <vt:lpstr>PowerPoint Presentation</vt:lpstr>
      <vt:lpstr>PowerPoint Presentation</vt:lpstr>
      <vt:lpstr>An example of the sunrise description by the same writer</vt:lpstr>
      <vt:lpstr>PowerPoint Presentation</vt:lpstr>
      <vt:lpstr>Create some variety with vocabulary choices</vt:lpstr>
      <vt:lpstr> Sentence Structures. </vt:lpstr>
      <vt:lpstr> Avoid the obvious subject, verb, object style.  </vt:lpstr>
      <vt:lpstr>Use different sentence types</vt:lpstr>
      <vt:lpstr>Remember</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Creative Writing</dc:title>
  <dc:creator>Sally</dc:creator>
  <cp:lastModifiedBy>Sally</cp:lastModifiedBy>
  <cp:revision>14</cp:revision>
  <dcterms:created xsi:type="dcterms:W3CDTF">2012-06-04T07:52:46Z</dcterms:created>
  <dcterms:modified xsi:type="dcterms:W3CDTF">2013-04-03T04:14:23Z</dcterms:modified>
</cp:coreProperties>
</file>