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2" r:id="rId7"/>
    <p:sldId id="261" r:id="rId8"/>
    <p:sldId id="265"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AD8870BE-9D05-47A2-9129-EB4326E91A84}"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43222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8870BE-9D05-47A2-9129-EB4326E91A84}"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3280664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8870BE-9D05-47A2-9129-EB4326E91A84}"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337599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AD8870BE-9D05-47A2-9129-EB4326E91A84}"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107327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870BE-9D05-47A2-9129-EB4326E91A84}" type="datetimeFigureOut">
              <a:rPr lang="en-NZ" smtClean="0"/>
              <a:t>23/05/2017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1416948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AD8870BE-9D05-47A2-9129-EB4326E91A84}"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3015072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AD8870BE-9D05-47A2-9129-EB4326E91A84}" type="datetimeFigureOut">
              <a:rPr lang="en-NZ" smtClean="0"/>
              <a:t>23/05/2017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3467910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AD8870BE-9D05-47A2-9129-EB4326E91A84}" type="datetimeFigureOut">
              <a:rPr lang="en-NZ" smtClean="0"/>
              <a:t>23/05/2017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1085592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70BE-9D05-47A2-9129-EB4326E91A84}" type="datetimeFigureOut">
              <a:rPr lang="en-NZ" smtClean="0"/>
              <a:t>23/05/2017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1620365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70BE-9D05-47A2-9129-EB4326E91A84}"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3465366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870BE-9D05-47A2-9129-EB4326E91A84}" type="datetimeFigureOut">
              <a:rPr lang="en-NZ" smtClean="0"/>
              <a:t>23/05/2017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AA8946-DFF1-479C-989E-4AABB4983252}" type="slidenum">
              <a:rPr lang="en-NZ" smtClean="0"/>
              <a:t>‹#›</a:t>
            </a:fld>
            <a:endParaRPr lang="en-NZ"/>
          </a:p>
        </p:txBody>
      </p:sp>
    </p:spTree>
    <p:extLst>
      <p:ext uri="{BB962C8B-B14F-4D97-AF65-F5344CB8AC3E}">
        <p14:creationId xmlns:p14="http://schemas.microsoft.com/office/powerpoint/2010/main" val="2478649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8870BE-9D05-47A2-9129-EB4326E91A84}" type="datetimeFigureOut">
              <a:rPr lang="en-NZ" smtClean="0"/>
              <a:t>23/05/2017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AA8946-DFF1-479C-989E-4AABB4983252}" type="slidenum">
              <a:rPr lang="en-NZ" smtClean="0"/>
              <a:t>‹#›</a:t>
            </a:fld>
            <a:endParaRPr lang="en-NZ"/>
          </a:p>
        </p:txBody>
      </p:sp>
    </p:spTree>
    <p:extLst>
      <p:ext uri="{BB962C8B-B14F-4D97-AF65-F5344CB8AC3E}">
        <p14:creationId xmlns:p14="http://schemas.microsoft.com/office/powerpoint/2010/main" val="1098167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Answers to worksheet</a:t>
            </a:r>
            <a:endParaRPr lang="en-NZ" dirty="0"/>
          </a:p>
        </p:txBody>
      </p:sp>
      <p:sp>
        <p:nvSpPr>
          <p:cNvPr id="3" name="Subtitle 2"/>
          <p:cNvSpPr>
            <a:spLocks noGrp="1"/>
          </p:cNvSpPr>
          <p:nvPr>
            <p:ph type="subTitle" idx="1"/>
          </p:nvPr>
        </p:nvSpPr>
        <p:spPr/>
        <p:txBody>
          <a:bodyPr/>
          <a:lstStyle/>
          <a:p>
            <a:r>
              <a:rPr lang="en-NZ" dirty="0" smtClean="0"/>
              <a:t>The Book Thief</a:t>
            </a:r>
            <a:endParaRPr lang="en-NZ" dirty="0"/>
          </a:p>
        </p:txBody>
      </p:sp>
    </p:spTree>
    <p:extLst>
      <p:ext uri="{BB962C8B-B14F-4D97-AF65-F5344CB8AC3E}">
        <p14:creationId xmlns:p14="http://schemas.microsoft.com/office/powerpoint/2010/main" val="1945956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NZ" sz="3200" dirty="0" smtClean="0"/>
              <a:t>A review comment on the book’s purpose</a:t>
            </a:r>
            <a:endParaRPr lang="en-NZ" sz="3200" dirty="0"/>
          </a:p>
        </p:txBody>
      </p:sp>
      <p:sp>
        <p:nvSpPr>
          <p:cNvPr id="3" name="Content Placeholder 2"/>
          <p:cNvSpPr>
            <a:spLocks noGrp="1"/>
          </p:cNvSpPr>
          <p:nvPr>
            <p:ph idx="1"/>
          </p:nvPr>
        </p:nvSpPr>
        <p:spPr>
          <a:xfrm>
            <a:off x="457200" y="908720"/>
            <a:ext cx="8229600" cy="5688632"/>
          </a:xfrm>
        </p:spPr>
        <p:txBody>
          <a:bodyPr>
            <a:normAutofit fontScale="70000" lnSpcReduction="20000"/>
          </a:bodyPr>
          <a:lstStyle/>
          <a:p>
            <a:r>
              <a:rPr lang="en-NZ" dirty="0"/>
              <a:t>Markus </a:t>
            </a:r>
            <a:r>
              <a:rPr lang="en-NZ" dirty="0" err="1"/>
              <a:t>Zusak</a:t>
            </a:r>
            <a:r>
              <a:rPr lang="en-NZ" dirty="0"/>
              <a:t> provides us with a masterful interpretation of the Nazi period of German history from the perspective of ordinary people suffering through it and striving to keep their lives together and their souls alive and kicking within the horrific and ever-tightening boundaries constructed by the Nazi regime, which offer fewer and fewer choices to both Jews and Germans. </a:t>
            </a:r>
            <a:r>
              <a:rPr lang="en-NZ" b="1" dirty="0"/>
              <a:t>He gives us a gut-wrenchingly palpable empathy for people facing harrowing decisions on a daily basis.</a:t>
            </a:r>
            <a:r>
              <a:rPr lang="en-NZ" dirty="0"/>
              <a:t> His marvellous characters bring to life </a:t>
            </a:r>
            <a:r>
              <a:rPr lang="en-NZ" b="1" dirty="0"/>
              <a:t>the dilemmas of those who believe they should help the Jews as well as the equally nightmarish predicament of Jews who through receiving help put others in danger.</a:t>
            </a:r>
            <a:r>
              <a:rPr lang="en-NZ" dirty="0"/>
              <a:t> We see much of this through the perspective of the main character Liesel, who is only a young girl. Her innocence and the gradual realizations she comes to about the events swirling around her in a maelstrom of horror evoke a remarkable empathy in the reader. If you want to understand how the little people cope with such tragic historic events without allowing their souls to be crushed, read this book. </a:t>
            </a:r>
            <a:endParaRPr lang="en-NZ" dirty="0" smtClean="0"/>
          </a:p>
          <a:p>
            <a:endParaRPr lang="en-NZ" dirty="0"/>
          </a:p>
          <a:p>
            <a:r>
              <a:rPr lang="en-NZ" sz="2600" dirty="0" smtClean="0"/>
              <a:t>Note – if you use these words you must put in quotation marks – preferable to use  your own interpretation of what </a:t>
            </a:r>
            <a:r>
              <a:rPr lang="en-NZ" sz="2600" smtClean="0"/>
              <a:t>this statement says.</a:t>
            </a:r>
            <a:endParaRPr lang="en-NZ" sz="2600" dirty="0"/>
          </a:p>
        </p:txBody>
      </p:sp>
    </p:spTree>
    <p:extLst>
      <p:ext uri="{BB962C8B-B14F-4D97-AF65-F5344CB8AC3E}">
        <p14:creationId xmlns:p14="http://schemas.microsoft.com/office/powerpoint/2010/main" val="288585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is the effect of having Death as the Narrator</a:t>
            </a:r>
            <a:endParaRPr lang="en-NZ" dirty="0"/>
          </a:p>
        </p:txBody>
      </p:sp>
      <p:sp>
        <p:nvSpPr>
          <p:cNvPr id="3" name="Content Placeholder 2"/>
          <p:cNvSpPr>
            <a:spLocks noGrp="1"/>
          </p:cNvSpPr>
          <p:nvPr>
            <p:ph idx="1"/>
          </p:nvPr>
        </p:nvSpPr>
        <p:spPr/>
        <p:txBody>
          <a:bodyPr/>
          <a:lstStyle/>
          <a:p>
            <a:r>
              <a:rPr lang="en-NZ" dirty="0" smtClean="0"/>
              <a:t>Foreshadowing – his comments will tell us what is happening</a:t>
            </a:r>
          </a:p>
          <a:p>
            <a:r>
              <a:rPr lang="en-NZ" dirty="0" smtClean="0"/>
              <a:t>Adds humour</a:t>
            </a:r>
          </a:p>
          <a:p>
            <a:r>
              <a:rPr lang="en-NZ" dirty="0" smtClean="0"/>
              <a:t>Gives us perspective of the world that is unique   and that is a wide view</a:t>
            </a:r>
          </a:p>
          <a:p>
            <a:r>
              <a:rPr lang="en-NZ" dirty="0" smtClean="0"/>
              <a:t>This means gives us the bigger picture – the war not just Liesel’s world</a:t>
            </a:r>
            <a:endParaRPr lang="en-NZ" dirty="0" smtClean="0"/>
          </a:p>
          <a:p>
            <a:r>
              <a:rPr lang="en-NZ" dirty="0" smtClean="0"/>
              <a:t>His metaphorical language is interesting.</a:t>
            </a:r>
            <a:endParaRPr lang="en-NZ" dirty="0"/>
          </a:p>
        </p:txBody>
      </p:sp>
    </p:spTree>
    <p:extLst>
      <p:ext uri="{BB962C8B-B14F-4D97-AF65-F5344CB8AC3E}">
        <p14:creationId xmlns:p14="http://schemas.microsoft.com/office/powerpoint/2010/main" val="1939976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is the effect of having Death as the Narrator</a:t>
            </a:r>
            <a:endParaRPr lang="en-NZ" dirty="0"/>
          </a:p>
        </p:txBody>
      </p:sp>
      <p:sp>
        <p:nvSpPr>
          <p:cNvPr id="3" name="Content Placeholder 2"/>
          <p:cNvSpPr>
            <a:spLocks noGrp="1"/>
          </p:cNvSpPr>
          <p:nvPr>
            <p:ph idx="1"/>
          </p:nvPr>
        </p:nvSpPr>
        <p:spPr/>
        <p:txBody>
          <a:bodyPr/>
          <a:lstStyle/>
          <a:p>
            <a:r>
              <a:rPr lang="en-NZ" dirty="0" smtClean="0"/>
              <a:t>Attention grabbing</a:t>
            </a:r>
          </a:p>
          <a:p>
            <a:r>
              <a:rPr lang="en-NZ" dirty="0" smtClean="0"/>
              <a:t>Adds humour   and </a:t>
            </a:r>
          </a:p>
          <a:p>
            <a:r>
              <a:rPr lang="en-NZ" dirty="0" smtClean="0"/>
              <a:t>A sense of the seriousness of the ideas </a:t>
            </a:r>
          </a:p>
          <a:p>
            <a:r>
              <a:rPr lang="en-NZ" dirty="0" smtClean="0"/>
              <a:t>So links to key themes that War is horrifying and destructive</a:t>
            </a:r>
          </a:p>
          <a:p>
            <a:r>
              <a:rPr lang="en-NZ" dirty="0" smtClean="0"/>
              <a:t>He is omniscient so can give us a general overview of events</a:t>
            </a:r>
          </a:p>
          <a:p>
            <a:r>
              <a:rPr lang="en-NZ" dirty="0" smtClean="0"/>
              <a:t>His comments are designed to make us think</a:t>
            </a:r>
            <a:endParaRPr lang="en-NZ" dirty="0"/>
          </a:p>
        </p:txBody>
      </p:sp>
    </p:spTree>
    <p:extLst>
      <p:ext uri="{BB962C8B-B14F-4D97-AF65-F5344CB8AC3E}">
        <p14:creationId xmlns:p14="http://schemas.microsoft.com/office/powerpoint/2010/main" val="2801450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576064"/>
          </a:xfrm>
        </p:spPr>
        <p:txBody>
          <a:bodyPr>
            <a:normAutofit/>
          </a:bodyPr>
          <a:lstStyle/>
          <a:p>
            <a:r>
              <a:rPr lang="en-NZ" sz="1800" dirty="0" smtClean="0"/>
              <a:t>Why is the narrator not as scary and dark as death is usually perceived to </a:t>
            </a:r>
            <a:r>
              <a:rPr lang="en-NZ" sz="1800" dirty="0" smtClean="0"/>
              <a:t>be?</a:t>
            </a:r>
            <a:endParaRPr lang="en-NZ" sz="1800" dirty="0"/>
          </a:p>
        </p:txBody>
      </p:sp>
      <p:sp>
        <p:nvSpPr>
          <p:cNvPr id="3" name="Content Placeholder 2"/>
          <p:cNvSpPr>
            <a:spLocks noGrp="1"/>
          </p:cNvSpPr>
          <p:nvPr>
            <p:ph idx="1"/>
          </p:nvPr>
        </p:nvSpPr>
        <p:spPr>
          <a:xfrm>
            <a:off x="457200" y="980728"/>
            <a:ext cx="8229600" cy="5688632"/>
          </a:xfrm>
        </p:spPr>
        <p:txBody>
          <a:bodyPr>
            <a:normAutofit fontScale="85000" lnSpcReduction="20000"/>
          </a:bodyPr>
          <a:lstStyle/>
          <a:p>
            <a:r>
              <a:rPr lang="en-NZ" dirty="0" smtClean="0"/>
              <a:t>Darker and scarier to live through the war than it was to die</a:t>
            </a:r>
          </a:p>
          <a:p>
            <a:r>
              <a:rPr lang="en-NZ" dirty="0" smtClean="0"/>
              <a:t>Death is part of life – should be taken for granted as a way of life</a:t>
            </a:r>
          </a:p>
          <a:p>
            <a:r>
              <a:rPr lang="en-NZ" dirty="0" smtClean="0"/>
              <a:t>Too </a:t>
            </a:r>
            <a:r>
              <a:rPr lang="en-NZ" dirty="0" err="1" smtClean="0"/>
              <a:t>cliched</a:t>
            </a:r>
            <a:r>
              <a:rPr lang="en-NZ" dirty="0" smtClean="0"/>
              <a:t> for the Death character  to e the usual dark character – would make the book less engaging</a:t>
            </a:r>
          </a:p>
          <a:p>
            <a:r>
              <a:rPr lang="en-NZ" dirty="0" smtClean="0"/>
              <a:t>It would also make the book too dark</a:t>
            </a:r>
          </a:p>
          <a:p>
            <a:r>
              <a:rPr lang="en-NZ" dirty="0" smtClean="0"/>
              <a:t>He is personified so makes him real, approachable</a:t>
            </a:r>
          </a:p>
          <a:p>
            <a:r>
              <a:rPr lang="en-NZ" dirty="0" smtClean="0"/>
              <a:t>Uses humour</a:t>
            </a:r>
          </a:p>
          <a:p>
            <a:r>
              <a:rPr lang="en-NZ" dirty="0" smtClean="0"/>
              <a:t>Death himself is vulnerable – not the enemy- the war is the enemy – the war therefore and those who run it are at fault. Death is not to be feared – the commanders/politicians are at fault </a:t>
            </a:r>
          </a:p>
          <a:p>
            <a:r>
              <a:rPr lang="en-NZ" dirty="0" smtClean="0"/>
              <a:t>Book is not about him – about the people he watches, the events he relates</a:t>
            </a:r>
          </a:p>
          <a:p>
            <a:endParaRPr lang="en-NZ" dirty="0" smtClean="0"/>
          </a:p>
          <a:p>
            <a:endParaRPr lang="en-NZ" dirty="0"/>
          </a:p>
        </p:txBody>
      </p:sp>
    </p:spTree>
    <p:extLst>
      <p:ext uri="{BB962C8B-B14F-4D97-AF65-F5344CB8AC3E}">
        <p14:creationId xmlns:p14="http://schemas.microsoft.com/office/powerpoint/2010/main" val="948413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en-NZ" sz="3200" dirty="0" smtClean="0"/>
              <a:t>Why is the narrator not as scary and dark as death is usually perceived to be</a:t>
            </a:r>
            <a:endParaRPr lang="en-NZ" sz="3200" dirty="0"/>
          </a:p>
        </p:txBody>
      </p:sp>
      <p:sp>
        <p:nvSpPr>
          <p:cNvPr id="3" name="Content Placeholder 2"/>
          <p:cNvSpPr>
            <a:spLocks noGrp="1"/>
          </p:cNvSpPr>
          <p:nvPr>
            <p:ph idx="1"/>
          </p:nvPr>
        </p:nvSpPr>
        <p:spPr/>
        <p:txBody>
          <a:bodyPr>
            <a:normAutofit fontScale="92500" lnSpcReduction="20000"/>
          </a:bodyPr>
          <a:lstStyle/>
          <a:p>
            <a:r>
              <a:rPr lang="en-NZ" dirty="0" smtClean="0"/>
              <a:t>Conversational tone – talking to us</a:t>
            </a:r>
          </a:p>
          <a:p>
            <a:r>
              <a:rPr lang="en-NZ" dirty="0" smtClean="0"/>
              <a:t>Makes jokes</a:t>
            </a:r>
          </a:p>
          <a:p>
            <a:r>
              <a:rPr lang="en-NZ" dirty="0" smtClean="0"/>
              <a:t>Points out “I am the result” – doesn’t cause death</a:t>
            </a:r>
          </a:p>
          <a:p>
            <a:r>
              <a:rPr lang="en-NZ" dirty="0" smtClean="0"/>
              <a:t>Unusual sensitivity – need to be distracted</a:t>
            </a:r>
          </a:p>
          <a:p>
            <a:r>
              <a:rPr lang="en-NZ" dirty="0" smtClean="0"/>
              <a:t>Builds sympathy – “workload increased” – no holidays</a:t>
            </a:r>
          </a:p>
          <a:p>
            <a:r>
              <a:rPr lang="en-NZ" dirty="0" smtClean="0"/>
              <a:t>Language use is intriguing – suck on the colours of the sky</a:t>
            </a:r>
          </a:p>
          <a:p>
            <a:r>
              <a:rPr lang="en-NZ" dirty="0" smtClean="0"/>
              <a:t>Sense of how everything has a life quality – aeroplane is coughing from “punctured lungs</a:t>
            </a:r>
          </a:p>
          <a:p>
            <a:pPr marL="0" indent="0">
              <a:buNone/>
            </a:pPr>
            <a:endParaRPr lang="en-NZ" dirty="0"/>
          </a:p>
        </p:txBody>
      </p:sp>
    </p:spTree>
    <p:extLst>
      <p:ext uri="{BB962C8B-B14F-4D97-AF65-F5344CB8AC3E}">
        <p14:creationId xmlns:p14="http://schemas.microsoft.com/office/powerpoint/2010/main" val="1579405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NZ" sz="2800" dirty="0" smtClean="0"/>
              <a:t>Tone used by Death describing his work</a:t>
            </a:r>
            <a:endParaRPr lang="en-NZ" sz="2800" dirty="0"/>
          </a:p>
        </p:txBody>
      </p:sp>
      <p:sp>
        <p:nvSpPr>
          <p:cNvPr id="3" name="Content Placeholder 2"/>
          <p:cNvSpPr>
            <a:spLocks noGrp="1"/>
          </p:cNvSpPr>
          <p:nvPr>
            <p:ph idx="1"/>
          </p:nvPr>
        </p:nvSpPr>
        <p:spPr>
          <a:xfrm>
            <a:off x="457200" y="908720"/>
            <a:ext cx="8229600" cy="5217443"/>
          </a:xfrm>
        </p:spPr>
        <p:txBody>
          <a:bodyPr>
            <a:normAutofit/>
          </a:bodyPr>
          <a:lstStyle/>
          <a:p>
            <a:r>
              <a:rPr lang="en-NZ" sz="2000" dirty="0" smtClean="0"/>
              <a:t>Tone is the attitude to the subject and is always a word or feeling. To establish this – look at the words used in the writing and the ideas/feelings they suggest</a:t>
            </a:r>
          </a:p>
          <a:p>
            <a:endParaRPr lang="en-NZ" sz="2000" dirty="0"/>
          </a:p>
        </p:txBody>
      </p:sp>
    </p:spTree>
    <p:extLst>
      <p:ext uri="{BB962C8B-B14F-4D97-AF65-F5344CB8AC3E}">
        <p14:creationId xmlns:p14="http://schemas.microsoft.com/office/powerpoint/2010/main" val="288158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dirty="0" smtClean="0"/>
              <a:t>Tone used by Death describing his work</a:t>
            </a:r>
            <a:endParaRPr lang="en-NZ" sz="3600" dirty="0"/>
          </a:p>
        </p:txBody>
      </p:sp>
      <p:sp>
        <p:nvSpPr>
          <p:cNvPr id="3" name="Content Placeholder 2"/>
          <p:cNvSpPr>
            <a:spLocks noGrp="1"/>
          </p:cNvSpPr>
          <p:nvPr>
            <p:ph idx="1"/>
          </p:nvPr>
        </p:nvSpPr>
        <p:spPr>
          <a:xfrm>
            <a:off x="457200" y="1600200"/>
            <a:ext cx="8229600" cy="5257800"/>
          </a:xfrm>
        </p:spPr>
        <p:txBody>
          <a:bodyPr>
            <a:normAutofit/>
          </a:bodyPr>
          <a:lstStyle/>
          <a:p>
            <a:r>
              <a:rPr lang="en-NZ" sz="2000" dirty="0" smtClean="0"/>
              <a:t>Tone is the attitude to the subject and is always a word of feeling. To establish this – look at the words used in the writing and the ideas/feelings they suggest</a:t>
            </a:r>
            <a:endParaRPr lang="en-NZ" sz="2000" dirty="0"/>
          </a:p>
          <a:p>
            <a:r>
              <a:rPr lang="en-NZ" dirty="0" smtClean="0"/>
              <a:t>Flippant</a:t>
            </a:r>
          </a:p>
          <a:p>
            <a:r>
              <a:rPr lang="en-NZ" dirty="0" smtClean="0"/>
              <a:t>Slightly ironic humour</a:t>
            </a:r>
          </a:p>
          <a:p>
            <a:r>
              <a:rPr lang="en-NZ" dirty="0" smtClean="0"/>
              <a:t>Seems to be careless but further comments reveal a tone of some despair and sorrow</a:t>
            </a:r>
          </a:p>
          <a:p>
            <a:r>
              <a:rPr lang="en-NZ" dirty="0" smtClean="0"/>
              <a:t>Quotes to support this are:</a:t>
            </a:r>
            <a:endParaRPr lang="en-NZ" dirty="0"/>
          </a:p>
        </p:txBody>
      </p:sp>
    </p:spTree>
    <p:extLst>
      <p:ext uri="{BB962C8B-B14F-4D97-AF65-F5344CB8AC3E}">
        <p14:creationId xmlns:p14="http://schemas.microsoft.com/office/powerpoint/2010/main" val="3027031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570899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800" dirty="0" smtClean="0"/>
              <a:t>Death is fascinated and conflicted by the extremes of men to do good and to be evil</a:t>
            </a:r>
            <a:endParaRPr lang="en-NZ" sz="2800" dirty="0"/>
          </a:p>
        </p:txBody>
      </p:sp>
      <p:sp>
        <p:nvSpPr>
          <p:cNvPr id="3" name="Content Placeholder 2"/>
          <p:cNvSpPr>
            <a:spLocks noGrp="1"/>
          </p:cNvSpPr>
          <p:nvPr>
            <p:ph idx="1"/>
          </p:nvPr>
        </p:nvSpPr>
        <p:spPr>
          <a:xfrm>
            <a:off x="467544" y="1268760"/>
            <a:ext cx="8229600" cy="5256584"/>
          </a:xfrm>
        </p:spPr>
        <p:txBody>
          <a:bodyPr>
            <a:normAutofit/>
          </a:bodyPr>
          <a:lstStyle/>
          <a:p>
            <a:r>
              <a:rPr lang="en-NZ" sz="2800" dirty="0" smtClean="0"/>
              <a:t>Conflict between mass intentional genocide by Nazis and the humanity and compassion of Hans and </a:t>
            </a:r>
            <a:r>
              <a:rPr lang="en-NZ" sz="2800" dirty="0" err="1" smtClean="0"/>
              <a:t>Liesl</a:t>
            </a:r>
            <a:r>
              <a:rPr lang="en-NZ" sz="2800" dirty="0" smtClean="0"/>
              <a:t> shown in sheltering Max, trying to feed the starving man in the parade</a:t>
            </a:r>
          </a:p>
          <a:p>
            <a:endParaRPr lang="en-NZ" sz="2800" dirty="0"/>
          </a:p>
          <a:p>
            <a:endParaRPr lang="en-NZ" sz="2800" dirty="0" smtClean="0"/>
          </a:p>
          <a:p>
            <a:r>
              <a:rPr lang="en-NZ" sz="2800" dirty="0" smtClean="0"/>
              <a:t>"</a:t>
            </a:r>
            <a:r>
              <a:rPr lang="en-NZ" sz="2800" dirty="0"/>
              <a:t>I am constantly overestimating and underestimating the human race -- that rarely do I ever simply </a:t>
            </a:r>
            <a:r>
              <a:rPr lang="en-NZ" sz="2800" i="1" dirty="0"/>
              <a:t>estimate</a:t>
            </a:r>
            <a:r>
              <a:rPr lang="en-NZ" sz="2800" dirty="0"/>
              <a:t> it</a:t>
            </a:r>
            <a:r>
              <a:rPr lang="en-NZ" sz="2800" dirty="0" smtClean="0"/>
              <a:t>.“</a:t>
            </a:r>
          </a:p>
          <a:p>
            <a:r>
              <a:rPr lang="en-NZ" sz="2800" dirty="0"/>
              <a:t>"I am haunted by humans." </a:t>
            </a:r>
          </a:p>
        </p:txBody>
      </p:sp>
    </p:spTree>
    <p:extLst>
      <p:ext uri="{BB962C8B-B14F-4D97-AF65-F5344CB8AC3E}">
        <p14:creationId xmlns:p14="http://schemas.microsoft.com/office/powerpoint/2010/main" val="8894806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735</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Answers to worksheet</vt:lpstr>
      <vt:lpstr>What is the effect of having Death as the Narrator</vt:lpstr>
      <vt:lpstr>What is the effect of having Death as the Narrator</vt:lpstr>
      <vt:lpstr>Why is the narrator not as scary and dark as death is usually perceived to be?</vt:lpstr>
      <vt:lpstr>Why is the narrator not as scary and dark as death is usually perceived to be</vt:lpstr>
      <vt:lpstr>Tone used by Death describing his work</vt:lpstr>
      <vt:lpstr>Tone used by Death describing his work</vt:lpstr>
      <vt:lpstr>PowerPoint Presentation</vt:lpstr>
      <vt:lpstr>Death is fascinated and conflicted by the extremes of men to do good and to be evil</vt:lpstr>
      <vt:lpstr>A review comment on the book’s purpose</vt:lpstr>
    </vt:vector>
  </TitlesOfParts>
  <Company>Tauranga Girls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Answers to worksheet</dc:title>
  <dc:creator>Administrator</dc:creator>
  <cp:lastModifiedBy>Administrator</cp:lastModifiedBy>
  <cp:revision>10</cp:revision>
  <dcterms:created xsi:type="dcterms:W3CDTF">2017-05-18T21:45:23Z</dcterms:created>
  <dcterms:modified xsi:type="dcterms:W3CDTF">2017-05-22T22:00:44Z</dcterms:modified>
</cp:coreProperties>
</file>